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84" r:id="rId8"/>
    <p:sldId id="285" r:id="rId9"/>
    <p:sldId id="276" r:id="rId10"/>
    <p:sldId id="283" r:id="rId11"/>
    <p:sldId id="263" r:id="rId12"/>
    <p:sldId id="264" r:id="rId13"/>
    <p:sldId id="277" r:id="rId14"/>
    <p:sldId id="273" r:id="rId15"/>
    <p:sldId id="278" r:id="rId16"/>
    <p:sldId id="274" r:id="rId17"/>
    <p:sldId id="279" r:id="rId18"/>
    <p:sldId id="275" r:id="rId19"/>
    <p:sldId id="286" r:id="rId20"/>
    <p:sldId id="266" r:id="rId21"/>
    <p:sldId id="280" r:id="rId22"/>
    <p:sldId id="270" r:id="rId23"/>
    <p:sldId id="281" r:id="rId24"/>
    <p:sldId id="271" r:id="rId25"/>
    <p:sldId id="272" r:id="rId26"/>
    <p:sldId id="282" r:id="rId27"/>
    <p:sldId id="287" r:id="rId28"/>
    <p:sldId id="265" r:id="rId29"/>
    <p:sldId id="260" r:id="rId30"/>
    <p:sldId id="291" r:id="rId31"/>
    <p:sldId id="292" r:id="rId32"/>
    <p:sldId id="289" r:id="rId33"/>
    <p:sldId id="290" r:id="rId34"/>
    <p:sldId id="293" r:id="rId35"/>
    <p:sldId id="294" r:id="rId36"/>
    <p:sldId id="295" r:id="rId37"/>
    <p:sldId id="296" r:id="rId38"/>
    <p:sldId id="297" r:id="rId39"/>
    <p:sldId id="298" r:id="rId40"/>
    <p:sldId id="299" r:id="rId41"/>
    <p:sldId id="300" r:id="rId42"/>
  </p:sldIdLst>
  <p:sldSz cx="14630400" cy="8229600"/>
  <p:notesSz cx="8229600" cy="14630400"/>
  <p:embeddedFontLst>
    <p:embeddedFont>
      <p:font typeface="Calibri" panose="020F050202020403020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varScale="1">
        <p:scale>
          <a:sx n="69" d="100"/>
          <a:sy n="69"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73286"/>
            <a:ext cx="12960000" cy="950400"/>
          </a:xfrm>
        </p:spPr>
        <p:txBody>
          <a:bodyPr lIns="0" tIns="0" rIns="0" bIns="0"/>
          <a:lstStyle>
            <a:lvl1pPr algn="ctr" fontAlgn="base">
              <a:defRPr sz="384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a:xfrm>
            <a:off x="734400" y="7577280"/>
            <a:ext cx="3240000" cy="38016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10653120" y="7577280"/>
            <a:ext cx="3240000" cy="38016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5.xml"/><Relationship Id="rId2" Type="http://schemas.openxmlformats.org/officeDocument/2006/relationships/image" Target="../media/image13.png"/><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5.xml"/><Relationship Id="rId2" Type="http://schemas.openxmlformats.org/officeDocument/2006/relationships/image" Target="../media/image18.png"/><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5.xml"/><Relationship Id="rId2" Type="http://schemas.openxmlformats.org/officeDocument/2006/relationships/image" Target="../media/image19.png"/><Relationship Id="rId1"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5.xml"/><Relationship Id="rId2" Type="http://schemas.openxmlformats.org/officeDocument/2006/relationships/image" Target="../media/image20.png"/><Relationship Id="rId1"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5.xml"/><Relationship Id="rId2" Type="http://schemas.openxmlformats.org/officeDocument/2006/relationships/image" Target="../media/image21.png"/><Relationship Id="rId1"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15.xml"/><Relationship Id="rId4" Type="http://schemas.openxmlformats.org/officeDocument/2006/relationships/image" Target="../media/image23.png"/><Relationship Id="rId3" Type="http://schemas.openxmlformats.org/officeDocument/2006/relationships/oleObject" Target="../embeddings/oleObject11.bin"/><Relationship Id="rId2" Type="http://schemas.openxmlformats.org/officeDocument/2006/relationships/image" Target="../media/image22.png"/><Relationship Id="rId1"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5.xml"/><Relationship Id="rId2" Type="http://schemas.openxmlformats.org/officeDocument/2006/relationships/image" Target="../media/image24.png"/><Relationship Id="rId1"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5.xml"/><Relationship Id="rId2" Type="http://schemas.openxmlformats.org/officeDocument/2006/relationships/image" Target="../media/image27.png"/><Relationship Id="rId1"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1.pn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711565" y="0"/>
            <a:ext cx="5918835" cy="8229600"/>
          </a:xfrm>
          <a:prstGeom prst="rect">
            <a:avLst/>
          </a:prstGeom>
        </p:spPr>
      </p:pic>
      <p:sp>
        <p:nvSpPr>
          <p:cNvPr id="3" name="Text 0"/>
          <p:cNvSpPr/>
          <p:nvPr/>
        </p:nvSpPr>
        <p:spPr>
          <a:xfrm>
            <a:off x="551855" y="875387"/>
            <a:ext cx="7556421" cy="1417558"/>
          </a:xfrm>
          <a:prstGeom prst="rect">
            <a:avLst/>
          </a:prstGeom>
          <a:noFill/>
        </p:spPr>
        <p:txBody>
          <a:bodyPr wrap="square" lIns="0" tIns="0" rIns="0" bIns="0" rtlCol="0" anchor="t"/>
          <a:lstStyle/>
          <a:p>
            <a:pPr marL="0" indent="0" algn="l">
              <a:lnSpc>
                <a:spcPts val="55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Xây Dựng Website Bán Quần </a:t>
            </a:r>
            <a:r>
              <a:rPr lang="en-US" sz="2800" b="1" dirty="0" err="1">
                <a:solidFill>
                  <a:schemeClr val="tx1"/>
                </a:solidFill>
                <a:latin typeface="Times New Roman" panose="02020603050405020304" charset="0"/>
                <a:ea typeface="Crimson Pro Bold" pitchFamily="34" charset="-122"/>
                <a:cs typeface="Times New Roman" panose="02020603050405020304" charset="0"/>
              </a:rPr>
              <a:t>Áo</a:t>
            </a:r>
            <a:r>
              <a:rPr lang="en-US" sz="2800" b="1" dirty="0">
                <a:solidFill>
                  <a:schemeClr val="tx1"/>
                </a:solidFill>
                <a:latin typeface="Times New Roman" panose="02020603050405020304" charset="0"/>
                <a:ea typeface="Crimson Pro Bold" pitchFamily="34" charset="-122"/>
                <a:cs typeface="Times New Roman" panose="02020603050405020304" charset="0"/>
              </a:rPr>
              <a:t> </a:t>
            </a:r>
            <a:r>
              <a:rPr lang="en-US" sz="2800" b="1" dirty="0">
                <a:latin typeface="Times New Roman" panose="02020603050405020304" charset="0"/>
                <a:ea typeface="Crimson Pro Bold" pitchFamily="34" charset="-122"/>
                <a:cs typeface="Times New Roman" panose="02020603050405020304" charset="0"/>
              </a:rPr>
              <a:t>Mina </a:t>
            </a:r>
            <a:r>
              <a:rPr lang="en-US" sz="2800" b="1" dirty="0" err="1">
                <a:latin typeface="Times New Roman" panose="02020603050405020304" charset="0"/>
                <a:ea typeface="Crimson Pro Bold" pitchFamily="34" charset="-122"/>
                <a:cs typeface="Times New Roman" panose="02020603050405020304" charset="0"/>
              </a:rPr>
              <a:t>onilne</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4" name="Text 1"/>
          <p:cNvSpPr/>
          <p:nvPr/>
        </p:nvSpPr>
        <p:spPr>
          <a:xfrm>
            <a:off x="793790" y="3423047"/>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Ứng dụng công nghệ thông tin giúp nâng cao hiệu quả quản lý và kinh doanh.</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5" name="Text 2"/>
          <p:cNvSpPr/>
          <p:nvPr/>
        </p:nvSpPr>
        <p:spPr>
          <a:xfrm>
            <a:off x="793790" y="4228148"/>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Thương mại điện tử phát triển mạnh → nhu cầu mua sắm online tăng.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6" name="Text 3"/>
          <p:cNvSpPr/>
          <p:nvPr/>
        </p:nvSpPr>
        <p:spPr>
          <a:xfrm>
            <a:off x="793790" y="5033248"/>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Mục tiêu đề tài: Xây dựng website bán quần áo giúp người dùng mua sắm dễ dàng, tiết kiệm thời gian và công sức.</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7" name="Text 4"/>
          <p:cNvSpPr/>
          <p:nvPr/>
        </p:nvSpPr>
        <p:spPr>
          <a:xfrm>
            <a:off x="793790" y="5838349"/>
            <a:ext cx="7556421" cy="725805"/>
          </a:xfrm>
          <a:prstGeom prst="rect">
            <a:avLst/>
          </a:prstGeom>
          <a:noFill/>
        </p:spPr>
        <p:txBody>
          <a:bodyPr wrap="square" lIns="0" tIns="0" rIns="0" bIns="0" rtlCol="0" anchor="t"/>
          <a:lstStyle/>
          <a:p>
            <a:pPr marL="342900" indent="-342900" algn="l">
              <a:lnSpc>
                <a:spcPts val="28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Ý nghĩa: Góp phần hiện đại hóa hoạt động kinh doanh, mang tính ứng dụng cao.</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20187" y="46990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t>
            </a:r>
            <a:r>
              <a:rPr lang="en-US" altLang="en-US" sz="2000" dirty="0" err="1">
                <a:latin typeface="Times New Roman" panose="02020603050405020304" charset="0"/>
                <a:cs typeface="Times New Roman" panose="02020603050405020304" charset="0"/>
              </a:rPr>
              <a:t>khách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hàng</a:t>
            </a:r>
            <a:endParaRPr lang="en-US" sz="20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3617231" y="97842"/>
            <a:ext cx="10140549" cy="80648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2853" name="rectole0000000003"/>
          <p:cNvGraphicFramePr/>
          <p:nvPr/>
        </p:nvGraphicFramePr>
        <p:xfrm>
          <a:off x="233851" y="964565"/>
          <a:ext cx="14162698" cy="7139305"/>
        </p:xfrm>
        <a:graphic>
          <a:graphicData uri="http://schemas.openxmlformats.org/presentationml/2006/ole">
            <mc:AlternateContent xmlns:mc="http://schemas.openxmlformats.org/markup-compatibility/2006">
              <mc:Choice xmlns:v="urn:schemas-microsoft-com:vml" Requires="v">
                <p:oleObj spid="_x0000_s0" name="" r:id="rId1" imgW="7871460" imgH="5935980" progId="StaticDib">
                  <p:embed/>
                </p:oleObj>
              </mc:Choice>
              <mc:Fallback>
                <p:oleObj name="" r:id="rId1" imgW="7871460" imgH="5935980" progId="StaticDib">
                  <p:embed/>
                  <p:pic>
                    <p:nvPicPr>
                      <p:cNvPr id="0" name="rectole0000000003"/>
                      <p:cNvPicPr/>
                      <p:nvPr/>
                    </p:nvPicPr>
                    <p:blipFill>
                      <a:blip r:embed="rId2"/>
                      <a:stretch>
                        <a:fillRect/>
                      </a:stretch>
                    </p:blipFill>
                    <p:spPr>
                      <a:xfrm>
                        <a:off x="233851" y="964565"/>
                        <a:ext cx="14162698" cy="7139305"/>
                      </a:xfrm>
                      <a:prstGeom prst="rect">
                        <a:avLst/>
                      </a:prstGeom>
                      <a:noFill/>
                      <a:ln w="38100">
                        <a:noFill/>
                        <a:miter/>
                      </a:ln>
                    </p:spPr>
                  </p:pic>
                </p:oleObj>
              </mc:Fallback>
            </mc:AlternateContent>
          </a:graphicData>
        </a:graphic>
      </p:graphicFrame>
      <p:sp>
        <p:nvSpPr>
          <p:cNvPr id="2" name="Text Box 1"/>
          <p:cNvSpPr txBox="1"/>
          <p:nvPr/>
        </p:nvSpPr>
        <p:spPr>
          <a:xfrm>
            <a:off x="174625" y="30734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t>
            </a:r>
            <a:r>
              <a:rPr lang="en-US" altLang="en-US" sz="2000" dirty="0" err="1">
                <a:latin typeface="Times New Roman" panose="02020603050405020304" charset="0"/>
                <a:cs typeface="Times New Roman" panose="02020603050405020304" charset="0"/>
              </a:rPr>
              <a:t>nhân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viên</a:t>
            </a:r>
            <a:r>
              <a:rPr lang="en-US" altLang="en-US" sz="2000" dirty="0">
                <a:latin typeface="Times New Roman" panose="02020603050405020304" charset="0"/>
                <a:cs typeface="Times New Roman" panose="02020603050405020304" charset="0"/>
              </a:rPr>
              <a:t>.</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2075" y="184150"/>
            <a:ext cx="5359156" cy="400110"/>
          </a:xfrm>
          <a:prstGeom prst="rect">
            <a:avLst/>
          </a:prstGeom>
          <a:noFill/>
        </p:spPr>
        <p:txBody>
          <a:bodyPr wrap="square" rtlCol="0">
            <a:spAutoFit/>
          </a:bodyPr>
          <a:lstStyle/>
          <a:p>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thêm</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nhân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viên</a:t>
            </a:r>
            <a:endParaRPr lang="en-US" altLang="en-US" sz="2000" dirty="0">
              <a:latin typeface="Times New Roman" panose="02020603050405020304" charset="0"/>
              <a:cs typeface="Times New Roman" panose="02020603050405020304" charset="0"/>
            </a:endParaRPr>
          </a:p>
        </p:txBody>
      </p:sp>
      <p:graphicFrame>
        <p:nvGraphicFramePr>
          <p:cNvPr id="1073742864" name="rectole0000000014"/>
          <p:cNvGraphicFramePr/>
          <p:nvPr/>
        </p:nvGraphicFramePr>
        <p:xfrm>
          <a:off x="1910861" y="784811"/>
          <a:ext cx="10808677" cy="7131685"/>
        </p:xfrm>
        <a:graphic>
          <a:graphicData uri="http://schemas.openxmlformats.org/presentationml/2006/ole">
            <mc:AlternateContent xmlns:mc="http://schemas.openxmlformats.org/markup-compatibility/2006">
              <mc:Choice xmlns:v="urn:schemas-microsoft-com:vml" Requires="v">
                <p:oleObj spid="_x0000_s0" name="" r:id="rId1" imgW="9410700" imgH="4175760" progId="StaticDib">
                  <p:embed/>
                </p:oleObj>
              </mc:Choice>
              <mc:Fallback>
                <p:oleObj name="" r:id="rId1" imgW="9410700" imgH="4175760" progId="StaticDib">
                  <p:embed/>
                  <p:pic>
                    <p:nvPicPr>
                      <p:cNvPr id="0" name="rectole0000000014"/>
                      <p:cNvPicPr/>
                      <p:nvPr/>
                    </p:nvPicPr>
                    <p:blipFill>
                      <a:blip r:embed="rId2"/>
                      <a:stretch>
                        <a:fillRect/>
                      </a:stretch>
                    </p:blipFill>
                    <p:spPr>
                      <a:xfrm>
                        <a:off x="1910861" y="784811"/>
                        <a:ext cx="10808677" cy="7131685"/>
                      </a:xfrm>
                      <a:prstGeom prst="rect">
                        <a:avLst/>
                      </a:prstGeom>
                      <a:noFill/>
                      <a:ln w="38100">
                        <a:noFill/>
                        <a:miter/>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2075" y="184150"/>
            <a:ext cx="5581894"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a:latin typeface="Times New Roman" panose="02020603050405020304" charset="0"/>
                <a:cs typeface="Times New Roman" panose="02020603050405020304" charset="0"/>
              </a:rPr>
              <a:t>đă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nhập</a:t>
            </a:r>
            <a:endParaRPr lang="en-US" sz="2000" dirty="0">
              <a:latin typeface="Times New Roman" panose="02020603050405020304" charset="0"/>
              <a:cs typeface="Times New Roman" panose="02020603050405020304" charset="0"/>
            </a:endParaRPr>
          </a:p>
        </p:txBody>
      </p:sp>
      <p:graphicFrame>
        <p:nvGraphicFramePr>
          <p:cNvPr id="1073742865" name="rectole0000000015"/>
          <p:cNvGraphicFramePr/>
          <p:nvPr/>
        </p:nvGraphicFramePr>
        <p:xfrm>
          <a:off x="492003" y="805180"/>
          <a:ext cx="13646394" cy="7335520"/>
        </p:xfrm>
        <a:graphic>
          <a:graphicData uri="http://schemas.openxmlformats.org/presentationml/2006/ole">
            <mc:AlternateContent xmlns:mc="http://schemas.openxmlformats.org/markup-compatibility/2006">
              <mc:Choice xmlns:v="urn:schemas-microsoft-com:vml" Requires="v">
                <p:oleObj spid="_x0000_s0" name="" r:id="rId1" imgW="7574280" imgH="6134100" progId="StaticDib">
                  <p:embed/>
                </p:oleObj>
              </mc:Choice>
              <mc:Fallback>
                <p:oleObj name="" r:id="rId1" imgW="7574280" imgH="6134100" progId="StaticDib">
                  <p:embed/>
                  <p:pic>
                    <p:nvPicPr>
                      <p:cNvPr id="0" name="rectole0000000015"/>
                      <p:cNvPicPr/>
                      <p:nvPr/>
                    </p:nvPicPr>
                    <p:blipFill>
                      <a:blip r:embed="rId2"/>
                      <a:stretch>
                        <a:fillRect/>
                      </a:stretch>
                    </p:blipFill>
                    <p:spPr>
                      <a:xfrm>
                        <a:off x="492003" y="805180"/>
                        <a:ext cx="13646394" cy="7335520"/>
                      </a:xfrm>
                      <a:prstGeom prst="rect">
                        <a:avLst/>
                      </a:prstGeom>
                      <a:noFill/>
                      <a:ln w="38100">
                        <a:noFill/>
                        <a:miter/>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0560" y="300355"/>
            <a:ext cx="6081932"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quản</a:t>
            </a:r>
            <a:r>
              <a:rPr lang="en-US" altLang="en-US" sz="2000" dirty="0">
                <a:latin typeface="Times New Roman" panose="02020603050405020304" charset="0"/>
                <a:cs typeface="Times New Roman" panose="02020603050405020304" charset="0"/>
              </a:rPr>
              <a:t> l</a:t>
            </a:r>
            <a:r>
              <a:rPr lang="en-US" altLang="en-US" sz="2000" dirty="0">
                <a:latin typeface="Times New Roman" panose="02020603050405020304" charset="0"/>
                <a:cs typeface="Times New Roman" panose="02020603050405020304" charset="0"/>
              </a:rPr>
              <a:t>ý</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khách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hàng</a:t>
            </a:r>
            <a:endParaRPr lang="en-US" altLang="en-US" sz="2000" dirty="0">
              <a:latin typeface="Times New Roman" panose="02020603050405020304" charset="0"/>
              <a:cs typeface="Times New Roman" panose="02020603050405020304" charset="0"/>
            </a:endParaRPr>
          </a:p>
        </p:txBody>
      </p:sp>
      <p:graphicFrame>
        <p:nvGraphicFramePr>
          <p:cNvPr id="1073742866" name="rectole0000000016"/>
          <p:cNvGraphicFramePr/>
          <p:nvPr/>
        </p:nvGraphicFramePr>
        <p:xfrm>
          <a:off x="430041" y="1094740"/>
          <a:ext cx="13770317" cy="7024370"/>
        </p:xfrm>
        <a:graphic>
          <a:graphicData uri="http://schemas.openxmlformats.org/presentationml/2006/ole">
            <mc:AlternateContent xmlns:mc="http://schemas.openxmlformats.org/markup-compatibility/2006">
              <mc:Choice xmlns:v="urn:schemas-microsoft-com:vml" Requires="v">
                <p:oleObj spid="_x0000_s0" name="" r:id="rId1" imgW="8999220" imgH="6385560" progId="StaticDib">
                  <p:embed/>
                </p:oleObj>
              </mc:Choice>
              <mc:Fallback>
                <p:oleObj name="" r:id="rId1" imgW="8999220" imgH="6385560" progId="StaticDib">
                  <p:embed/>
                  <p:pic>
                    <p:nvPicPr>
                      <p:cNvPr id="0" name="rectole0000000016"/>
                      <p:cNvPicPr/>
                      <p:nvPr/>
                    </p:nvPicPr>
                    <p:blipFill>
                      <a:blip r:embed="rId2"/>
                      <a:stretch>
                        <a:fillRect/>
                      </a:stretch>
                    </p:blipFill>
                    <p:spPr>
                      <a:xfrm>
                        <a:off x="430041" y="1094740"/>
                        <a:ext cx="13770317" cy="7024370"/>
                      </a:xfrm>
                      <a:prstGeom prst="rect">
                        <a:avLst/>
                      </a:prstGeom>
                      <a:noFill/>
                      <a:ln w="38100">
                        <a:noFill/>
                        <a:miter/>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0559" y="300355"/>
            <a:ext cx="5671625"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hoạt</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err="1">
                <a:latin typeface="Times New Roman" panose="02020603050405020304" charset="0"/>
                <a:cs typeface="Times New Roman" panose="02020603050405020304" charset="0"/>
              </a:rPr>
              <a:t>ộng</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quản</a:t>
            </a:r>
            <a:r>
              <a:rPr lang="en-US" altLang="en-US" sz="2000" dirty="0">
                <a:latin typeface="Times New Roman" panose="02020603050405020304" charset="0"/>
                <a:cs typeface="Times New Roman" panose="02020603050405020304" charset="0"/>
              </a:rPr>
              <a:t> l</a:t>
            </a:r>
            <a:r>
              <a:rPr lang="en-US" altLang="en-US" sz="2000" dirty="0">
                <a:latin typeface="Times New Roman" panose="02020603050405020304" charset="0"/>
                <a:cs typeface="Times New Roman" panose="02020603050405020304" charset="0"/>
              </a:rPr>
              <a:t>ý</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sản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phẩm</a:t>
            </a:r>
            <a:endParaRPr lang="en-US" sz="20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3759766" y="704189"/>
            <a:ext cx="7110868" cy="72250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9554" y="187960"/>
            <a:ext cx="5529453" cy="399405"/>
          </a:xfrm>
          <a:prstGeom prst="rect">
            <a:avLst/>
          </a:prstGeom>
        </p:spPr>
        <p:txBody>
          <a:bodyPr wrap="square">
            <a:spAutoFit/>
          </a:bodyPr>
          <a:lstStyle/>
          <a:p>
            <a:pPr defTabSz="266700">
              <a:lnSpc>
                <a:spcPct val="107000"/>
              </a:lnSpc>
              <a:spcBef>
                <a:spcPts val="1800"/>
              </a:spcBef>
              <a:spcAft>
                <a:spcPts val="600"/>
              </a:spcAft>
            </a:pPr>
            <a:r>
              <a:rPr lang="en-US" altLang="zh-CN" sz="2000" dirty="0" err="1">
                <a:latin typeface="Times New Roman" panose="02020603050405020304" charset="0"/>
                <a:ea typeface="Times New Roman" panose="02020603050405020304"/>
                <a:cs typeface="Times New Roman" panose="02020603050405020304" charset="0"/>
              </a:rPr>
              <a:t>Biểu</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đồ</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hoạt</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động</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cho</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chức</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năng</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quản</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lý</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giỏ</a:t>
            </a:r>
            <a:r>
              <a:rPr lang="en-US" altLang="zh-CN" sz="2000" dirty="0">
                <a:latin typeface="Times New Roman" panose="02020603050405020304" charset="0"/>
                <a:ea typeface="Times New Roman" panose="02020603050405020304"/>
                <a:cs typeface="Times New Roman" panose="02020603050405020304" charset="0"/>
              </a:rPr>
              <a:t> </a:t>
            </a:r>
            <a:r>
              <a:rPr lang="en-US" altLang="zh-CN" sz="2000" dirty="0" err="1">
                <a:latin typeface="Times New Roman" panose="02020603050405020304" charset="0"/>
                <a:ea typeface="Times New Roman" panose="02020603050405020304"/>
                <a:cs typeface="Times New Roman" panose="02020603050405020304" charset="0"/>
              </a:rPr>
              <a:t>hàng</a:t>
            </a:r>
            <a:endParaRPr lang="en-US" altLang="zh-CN" sz="2000" dirty="0">
              <a:latin typeface="Times New Roman" panose="02020603050405020304" charset="0"/>
              <a:ea typeface="Times New Roman" panose="02020603050405020304"/>
              <a:cs typeface="Times New Roman" panose="02020603050405020304" charset="0"/>
            </a:endParaRPr>
          </a:p>
        </p:txBody>
      </p:sp>
      <p:graphicFrame>
        <p:nvGraphicFramePr>
          <p:cNvPr id="1073742868" name="rectole0000000018"/>
          <p:cNvGraphicFramePr/>
          <p:nvPr/>
        </p:nvGraphicFramePr>
        <p:xfrm>
          <a:off x="248920" y="792481"/>
          <a:ext cx="14288135" cy="6995160"/>
        </p:xfrm>
        <a:graphic>
          <a:graphicData uri="http://schemas.openxmlformats.org/presentationml/2006/ole">
            <mc:AlternateContent xmlns:mc="http://schemas.openxmlformats.org/markup-compatibility/2006">
              <mc:Choice xmlns:v="urn:schemas-microsoft-com:vml" Requires="v">
                <p:oleObj spid="_x0000_s0" name="" r:id="rId1" imgW="8244840" imgH="6225540" progId="StaticDib">
                  <p:embed/>
                </p:oleObj>
              </mc:Choice>
              <mc:Fallback>
                <p:oleObj name="" r:id="rId1" imgW="8244840" imgH="6225540" progId="StaticDib">
                  <p:embed/>
                  <p:pic>
                    <p:nvPicPr>
                      <p:cNvPr id="0" name="rectole0000000018"/>
                      <p:cNvPicPr/>
                      <p:nvPr/>
                    </p:nvPicPr>
                    <p:blipFill>
                      <a:blip r:embed="rId2"/>
                      <a:stretch>
                        <a:fillRect/>
                      </a:stretch>
                    </p:blipFill>
                    <p:spPr>
                      <a:xfrm>
                        <a:off x="248920" y="792481"/>
                        <a:ext cx="14288135" cy="6995160"/>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193180" y="835902"/>
            <a:ext cx="12400157" cy="7393698"/>
          </a:xfrm>
          <a:prstGeom prst="rect">
            <a:avLst/>
          </a:prstGeom>
        </p:spPr>
      </p:pic>
      <p:sp>
        <p:nvSpPr>
          <p:cNvPr id="2" name="TextBox 1"/>
          <p:cNvSpPr txBox="1"/>
          <p:nvPr/>
        </p:nvSpPr>
        <p:spPr>
          <a:xfrm>
            <a:off x="474189" y="189571"/>
            <a:ext cx="4454649" cy="646331"/>
          </a:xfrm>
          <a:prstGeom prst="rect">
            <a:avLst/>
          </a:prstGeom>
          <a:noFill/>
        </p:spPr>
        <p:txBody>
          <a:bodyPr wrap="square" rtlCol="0">
            <a:spAutoFit/>
          </a:bodyPr>
          <a:lstStyle/>
          <a:p>
            <a:pPr algn="ctr"/>
            <a:r>
              <a:rPr lang="vi-VN" dirty="0"/>
              <a:t>Biểu đồ hoạt động  của chức năng thử đồ  </a:t>
            </a:r>
            <a:endParaRPr lang="en-US" dirty="0"/>
          </a:p>
          <a:p>
            <a:pPr algn="ct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2856" name="rectole0000000006"/>
          <p:cNvGraphicFramePr/>
          <p:nvPr/>
        </p:nvGraphicFramePr>
        <p:xfrm>
          <a:off x="173990" y="1308735"/>
          <a:ext cx="13679170" cy="6792595"/>
        </p:xfrm>
        <a:graphic>
          <a:graphicData uri="http://schemas.openxmlformats.org/presentationml/2006/ole">
            <mc:AlternateContent xmlns:mc="http://schemas.openxmlformats.org/markup-compatibility/2006">
              <mc:Choice xmlns:v="urn:schemas-microsoft-com:vml" Requires="v">
                <p:oleObj spid="_x0000_s0" name="" r:id="rId1" imgW="7551420" imgH="5570220" progId="StaticDib">
                  <p:embed/>
                </p:oleObj>
              </mc:Choice>
              <mc:Fallback>
                <p:oleObj name="" r:id="rId1" imgW="7551420" imgH="5570220" progId="StaticDib">
                  <p:embed/>
                  <p:pic>
                    <p:nvPicPr>
                      <p:cNvPr id="0" name="rectole0000000006"/>
                      <p:cNvPicPr/>
                      <p:nvPr/>
                    </p:nvPicPr>
                    <p:blipFill>
                      <a:blip r:embed="rId2"/>
                      <a:stretch>
                        <a:fillRect/>
                      </a:stretch>
                    </p:blipFill>
                    <p:spPr>
                      <a:xfrm>
                        <a:off x="173990" y="1308735"/>
                        <a:ext cx="13679170" cy="6792595"/>
                      </a:xfrm>
                      <a:prstGeom prst="rect">
                        <a:avLst/>
                      </a:prstGeom>
                      <a:noFill/>
                      <a:ln w="38100">
                        <a:noFill/>
                        <a:miter/>
                      </a:ln>
                    </p:spPr>
                  </p:pic>
                </p:oleObj>
              </mc:Fallback>
            </mc:AlternateContent>
          </a:graphicData>
        </a:graphic>
      </p:graphicFrame>
      <p:sp>
        <p:nvSpPr>
          <p:cNvPr id="2" name="Text Box 1"/>
          <p:cNvSpPr txBox="1"/>
          <p:nvPr/>
        </p:nvSpPr>
        <p:spPr>
          <a:xfrm>
            <a:off x="173990" y="563880"/>
            <a:ext cx="4876800" cy="368300"/>
          </a:xfrm>
          <a:prstGeom prst="rect">
            <a:avLst/>
          </a:prstGeom>
          <a:noFill/>
        </p:spPr>
        <p:txBody>
          <a:bodyPr wrap="square" rtlCol="0">
            <a:spAutoFit/>
          </a:bodyPr>
          <a:lstStyle/>
          <a:p>
            <a:r>
              <a:rPr lang="en-US" altLang="en-US" dirty="0" err="1">
                <a:latin typeface="Times New Roman" panose="02020603050405020304" charset="0"/>
                <a:cs typeface="Times New Roman" panose="02020603050405020304" charset="0"/>
              </a:rPr>
              <a:t>Biểu</a:t>
            </a:r>
            <a:r>
              <a:rPr lang="en-US" altLang="en-US" dirty="0">
                <a:latin typeface="Times New Roman" panose="02020603050405020304" charset="0"/>
                <a:cs typeface="Times New Roman" panose="02020603050405020304" charset="0"/>
              </a:rPr>
              <a:t> </a:t>
            </a:r>
            <a:r>
              <a:rPr lang="en-US" altLang="en-US" dirty="0">
                <a:latin typeface="Times New Roman" panose="02020603050405020304" charset="0"/>
                <a:cs typeface="Times New Roman" panose="02020603050405020304" charset="0"/>
              </a:rPr>
              <a:t>đ</a:t>
            </a:r>
            <a:r>
              <a:rPr lang="en-US" altLang="en-US" dirty="0">
                <a:latin typeface="Times New Roman" panose="02020603050405020304" charset="0"/>
                <a:cs typeface="Times New Roman" panose="02020603050405020304" charset="0"/>
              </a:rPr>
              <a:t>ồ </a:t>
            </a:r>
            <a:r>
              <a:rPr lang="en-US" altLang="en-US" dirty="0" err="1">
                <a:latin typeface="Times New Roman" panose="02020603050405020304" charset="0"/>
                <a:cs typeface="Times New Roman" panose="02020603050405020304" charset="0"/>
              </a:rPr>
              <a:t>tuần</a:t>
            </a:r>
            <a:r>
              <a:rPr lang="en-US" altLang="en-US" dirty="0">
                <a:latin typeface="Times New Roman" panose="02020603050405020304" charset="0"/>
                <a:cs typeface="Times New Roman" panose="02020603050405020304" charset="0"/>
              </a:rPr>
              <a:t> </a:t>
            </a:r>
            <a:r>
              <a:rPr lang="en-US" altLang="en-US" dirty="0" err="1">
                <a:latin typeface="Times New Roman" panose="02020603050405020304" charset="0"/>
                <a:cs typeface="Times New Roman" panose="02020603050405020304" charset="0"/>
              </a:rPr>
              <a:t>tự</a:t>
            </a:r>
            <a:r>
              <a:rPr lang="en-US" altLang="en-US" dirty="0">
                <a:latin typeface="Times New Roman" panose="02020603050405020304" charset="0"/>
                <a:cs typeface="Times New Roman" panose="02020603050405020304" charset="0"/>
              </a:rPr>
              <a:t> </a:t>
            </a:r>
            <a:r>
              <a:rPr lang="en-US" altLang="en-US" dirty="0" err="1">
                <a:latin typeface="Times New Roman" panose="02020603050405020304" charset="0"/>
                <a:cs typeface="Times New Roman" panose="02020603050405020304" charset="0"/>
              </a:rPr>
              <a:t>cho</a:t>
            </a:r>
            <a:r>
              <a:rPr lang="en-US" altLang="en-US" dirty="0">
                <a:latin typeface="Times New Roman" panose="02020603050405020304" charset="0"/>
                <a:cs typeface="Times New Roman" panose="02020603050405020304" charset="0"/>
              </a:rPr>
              <a:t> </a:t>
            </a:r>
            <a:r>
              <a:rPr lang="en-US" altLang="en-US" dirty="0" err="1">
                <a:latin typeface="Times New Roman" panose="02020603050405020304" charset="0"/>
                <a:cs typeface="Times New Roman" panose="02020603050405020304" charset="0"/>
              </a:rPr>
              <a:t>chức</a:t>
            </a:r>
            <a:r>
              <a:rPr lang="en-US" altLang="en-US" dirty="0">
                <a:latin typeface="Times New Roman" panose="02020603050405020304" charset="0"/>
                <a:cs typeface="Times New Roman" panose="02020603050405020304" charset="0"/>
              </a:rPr>
              <a:t> n</a:t>
            </a:r>
            <a:r>
              <a:rPr lang="en-US" altLang="en-US" dirty="0">
                <a:latin typeface="Times New Roman" panose="02020603050405020304" charset="0"/>
                <a:cs typeface="Times New Roman" panose="02020603050405020304" charset="0"/>
              </a:rPr>
              <a:t>ă</a:t>
            </a:r>
            <a:r>
              <a:rPr lang="en-US" altLang="en-US" dirty="0">
                <a:latin typeface="Times New Roman" panose="02020603050405020304" charset="0"/>
                <a:cs typeface="Times New Roman" panose="02020603050405020304" charset="0"/>
              </a:rPr>
              <a:t>ng </a:t>
            </a:r>
            <a:r>
              <a:rPr lang="en-US" altLang="en-US" dirty="0" err="1">
                <a:latin typeface="Times New Roman" panose="02020603050405020304" charset="0"/>
                <a:cs typeface="Times New Roman" panose="02020603050405020304" charset="0"/>
              </a:rPr>
              <a:t>thêm</a:t>
            </a:r>
            <a:r>
              <a:rPr lang="en-US" altLang="en-US" dirty="0">
                <a:latin typeface="Times New Roman" panose="02020603050405020304" charset="0"/>
                <a:cs typeface="Times New Roman" panose="02020603050405020304" charset="0"/>
              </a:rPr>
              <a:t> </a:t>
            </a:r>
            <a:r>
              <a:rPr lang="en-US" altLang="en-US" dirty="0" err="1">
                <a:latin typeface="Times New Roman" panose="02020603050405020304" charset="0"/>
                <a:cs typeface="Times New Roman" panose="02020603050405020304" charset="0"/>
              </a:rPr>
              <a:t>nhân</a:t>
            </a:r>
            <a:r>
              <a:rPr lang="en-US" altLang="en-US" dirty="0">
                <a:latin typeface="Times New Roman" panose="02020603050405020304" charset="0"/>
                <a:cs typeface="Times New Roman" panose="02020603050405020304" charset="0"/>
              </a:rPr>
              <a:t> </a:t>
            </a:r>
            <a:r>
              <a:rPr lang="en-US" altLang="en-US" dirty="0" err="1">
                <a:latin typeface="Times New Roman" panose="02020603050405020304" charset="0"/>
                <a:cs typeface="Times New Roman" panose="02020603050405020304" charset="0"/>
              </a:rPr>
              <a:t>viên</a:t>
            </a:r>
            <a:endParaRPr lang="en-US" dirty="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3990" y="563880"/>
            <a:ext cx="4876800" cy="40011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tuần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tự</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xóa</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nhân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viên</a:t>
            </a:r>
            <a:r>
              <a:rPr lang="en-US" altLang="en-US" sz="2000" dirty="0">
                <a:latin typeface="Times New Roman" panose="02020603050405020304" charset="0"/>
                <a:cs typeface="Times New Roman" panose="02020603050405020304" charset="0"/>
              </a:rPr>
              <a:t>.</a:t>
            </a:r>
            <a:endParaRPr lang="en-US" sz="2000" dirty="0">
              <a:latin typeface="Times New Roman" panose="02020603050405020304" charset="0"/>
              <a:cs typeface="Times New Roman" panose="02020603050405020304" charset="0"/>
            </a:endParaRPr>
          </a:p>
        </p:txBody>
      </p:sp>
      <p:graphicFrame>
        <p:nvGraphicFramePr>
          <p:cNvPr id="1073742857" name="rectole0000000007"/>
          <p:cNvGraphicFramePr/>
          <p:nvPr/>
        </p:nvGraphicFramePr>
        <p:xfrm>
          <a:off x="609600" y="1293495"/>
          <a:ext cx="13874115" cy="6780530"/>
        </p:xfrm>
        <a:graphic>
          <a:graphicData uri="http://schemas.openxmlformats.org/presentationml/2006/ole">
            <mc:AlternateContent xmlns:mc="http://schemas.openxmlformats.org/markup-compatibility/2006">
              <mc:Choice xmlns:v="urn:schemas-microsoft-com:vml" Requires="v">
                <p:oleObj spid="_x0000_s0" name="" r:id="rId1" imgW="6979920" imgH="4290060" progId="StaticDib">
                  <p:embed/>
                </p:oleObj>
              </mc:Choice>
              <mc:Fallback>
                <p:oleObj name="" r:id="rId1" imgW="6979920" imgH="4290060" progId="StaticDib">
                  <p:embed/>
                  <p:pic>
                    <p:nvPicPr>
                      <p:cNvPr id="0" name="rectole0000000007"/>
                      <p:cNvPicPr/>
                      <p:nvPr/>
                    </p:nvPicPr>
                    <p:blipFill>
                      <a:blip r:embed="rId2"/>
                      <a:stretch>
                        <a:fillRect/>
                      </a:stretch>
                    </p:blipFill>
                    <p:spPr>
                      <a:xfrm>
                        <a:off x="609600" y="1293495"/>
                        <a:ext cx="13874115" cy="6780530"/>
                      </a:xfrm>
                      <a:prstGeom prst="rect">
                        <a:avLst/>
                      </a:prstGeom>
                      <a:noFill/>
                      <a:ln w="38100">
                        <a:noFill/>
                        <a:miter/>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4129" y="513874"/>
            <a:ext cx="2487573" cy="291941"/>
          </a:xfrm>
          <a:prstGeom prst="rect">
            <a:avLst/>
          </a:prstGeom>
          <a:noFill/>
        </p:spPr>
        <p:txBody>
          <a:bodyPr wrap="none" lIns="0" tIns="0" rIns="0" bIns="0" rtlCol="0" anchor="t"/>
          <a:lstStyle/>
          <a:p>
            <a:pPr marL="0" indent="0" algn="l">
              <a:lnSpc>
                <a:spcPts val="22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 CHƯƠNG 1: TỔNG QUAN</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3" name="Text 1"/>
          <p:cNvSpPr/>
          <p:nvPr/>
        </p:nvSpPr>
        <p:spPr>
          <a:xfrm>
            <a:off x="654129" y="1272897"/>
            <a:ext cx="2803565"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1.1 Giới thiệu đề tài</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4" name="Text 2"/>
          <p:cNvSpPr/>
          <p:nvPr/>
        </p:nvSpPr>
        <p:spPr>
          <a:xfrm>
            <a:off x="654129" y="181010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Giải quyết vấn đề quảng bá và bán sản phẩm thời trang trực tuyến.</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5" name="Text 3"/>
          <p:cNvSpPr/>
          <p:nvPr/>
        </p:nvSpPr>
        <p:spPr>
          <a:xfrm>
            <a:off x="654129" y="2174558"/>
            <a:ext cx="6433066" cy="598170"/>
          </a:xfrm>
          <a:prstGeom prst="rect">
            <a:avLst/>
          </a:prstGeom>
          <a:noFill/>
        </p:spPr>
        <p:txBody>
          <a:bodyPr wrap="squar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Giúp cửa hàng quản lý sản phẩm, người dùng, nhà cung cấp, cập nhật giá dễ dàng.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6" name="Text 4"/>
          <p:cNvSpPr/>
          <p:nvPr/>
        </p:nvSpPr>
        <p:spPr>
          <a:xfrm>
            <a:off x="654129" y="2959537"/>
            <a:ext cx="3420308"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1.2 Mục đích thiết kế website</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7" name="Text 5"/>
          <p:cNvSpPr/>
          <p:nvPr/>
        </p:nvSpPr>
        <p:spPr>
          <a:xfrm>
            <a:off x="654129" y="349674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Quảng bá thương hiệu, mở rộng thị trường.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8" name="Text 6"/>
          <p:cNvSpPr/>
          <p:nvPr/>
        </p:nvSpPr>
        <p:spPr>
          <a:xfrm>
            <a:off x="654129" y="3861197"/>
            <a:ext cx="6433066" cy="2990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Giảm chi phí quảng cáo, tiết kiệm thời gian giao dịch.</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9" name="Text 7"/>
          <p:cNvSpPr/>
          <p:nvPr/>
        </p:nvSpPr>
        <p:spPr>
          <a:xfrm>
            <a:off x="654129" y="4225647"/>
            <a:ext cx="6433066" cy="598170"/>
          </a:xfrm>
          <a:prstGeom prst="rect">
            <a:avLst/>
          </a:prstGeom>
          <a:noFill/>
        </p:spPr>
        <p:txBody>
          <a:bodyPr wrap="square" lIns="0" tIns="0" rIns="0" bIns="0" rtlCol="0" anchor="t"/>
          <a:lstStyle/>
          <a:p>
            <a:pPr marL="342900" indent="-342900" algn="l">
              <a:lnSpc>
                <a:spcPts val="23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Xác định đối tượng, mục tiêu, nội dung website rõ ràng trước khi xây dựng.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0" name="Text 8"/>
          <p:cNvSpPr/>
          <p:nvPr/>
        </p:nvSpPr>
        <p:spPr>
          <a:xfrm>
            <a:off x="654129" y="5010626"/>
            <a:ext cx="3699986" cy="350401"/>
          </a:xfrm>
          <a:prstGeom prst="rect">
            <a:avLst/>
          </a:prstGeom>
          <a:noFill/>
        </p:spPr>
        <p:txBody>
          <a:bodyPr wrap="none" lIns="0" tIns="0" rIns="0" bIns="0" rtlCol="0" anchor="t"/>
          <a:lstStyle/>
          <a:p>
            <a:pPr marL="0" indent="0" algn="l">
              <a:lnSpc>
                <a:spcPts val="2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1.3 Các trang chính của website</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1" name="Text 9"/>
          <p:cNvSpPr/>
          <p:nvPr/>
        </p:nvSpPr>
        <p:spPr>
          <a:xfrm>
            <a:off x="654129" y="5547836"/>
            <a:ext cx="6433066" cy="299085"/>
          </a:xfrm>
          <a:prstGeom prst="rect">
            <a:avLst/>
          </a:prstGeom>
          <a:noFill/>
        </p:spPr>
        <p:txBody>
          <a:bodyPr wrap="none" lIns="0" tIns="0" rIns="0" bIns="0" rtlCol="0" anchor="t"/>
          <a:lstStyle/>
          <a:p>
            <a:pPr marL="0" indent="0" algn="l">
              <a:lnSpc>
                <a:spcPts val="23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Trang chủ, giới thiệu, sản phẩm, tin tức, mua hàng, vận chuyển, liên hệ.</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pic>
        <p:nvPicPr>
          <p:cNvPr id="12" name="Image 0" descr="preencoded.png"/>
          <p:cNvPicPr>
            <a:picLocks noChangeAspect="1"/>
          </p:cNvPicPr>
          <p:nvPr/>
        </p:nvPicPr>
        <p:blipFill>
          <a:blip r:embed="rId1"/>
          <a:stretch>
            <a:fillRect/>
          </a:stretch>
        </p:blipFill>
        <p:spPr>
          <a:xfrm>
            <a:off x="9549765" y="0"/>
            <a:ext cx="5080635" cy="8230235"/>
          </a:xfrm>
          <a:prstGeom prst="rect">
            <a:avLst/>
          </a:prstGeom>
        </p:spPr>
      </p:pic>
      <p:sp>
        <p:nvSpPr>
          <p:cNvPr id="13" name="Text 10"/>
          <p:cNvSpPr/>
          <p:nvPr/>
        </p:nvSpPr>
        <p:spPr>
          <a:xfrm>
            <a:off x="7550825" y="7939683"/>
            <a:ext cx="2803565" cy="350401"/>
          </a:xfrm>
          <a:prstGeom prst="rect">
            <a:avLst/>
          </a:prstGeom>
          <a:noFill/>
        </p:spPr>
        <p:txBody>
          <a:bodyPr wrap="none" lIns="0" tIns="0" rIns="0" bIns="0" rtlCol="0" anchor="t"/>
          <a:lstStyle/>
          <a:p>
            <a:pPr marL="0" indent="0" algn="l">
              <a:lnSpc>
                <a:spcPts val="2750"/>
              </a:lnSpc>
              <a:buNone/>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0340" y="257175"/>
            <a:ext cx="5976620" cy="399405"/>
          </a:xfrm>
          <a:prstGeom prst="rect">
            <a:avLst/>
          </a:prstGeom>
        </p:spPr>
        <p:txBody>
          <a:bodyPr wrap="square">
            <a:spAutoFit/>
          </a:bodyPr>
          <a:lstStyle/>
          <a:p>
            <a:pPr defTabSz="266700">
              <a:lnSpc>
                <a:spcPct val="107000"/>
              </a:lnSpc>
              <a:spcBef>
                <a:spcPts val="1800"/>
              </a:spcBef>
              <a:spcAft>
                <a:spcPts val="600"/>
              </a:spcAft>
            </a:pPr>
            <a:r>
              <a:rPr lang="en-US" altLang="zh-CN" sz="2000" dirty="0" err="1">
                <a:latin typeface="Times New Roman" panose="02020603050405020304"/>
                <a:ea typeface="Times New Roman" panose="02020603050405020304"/>
              </a:rPr>
              <a:t>Biểu</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đồ</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tuần</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tự</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cho</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chức</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năng</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cập</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nhật</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mô</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tả</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sản</a:t>
            </a:r>
            <a:r>
              <a:rPr lang="en-US" altLang="zh-CN" sz="2000" dirty="0">
                <a:latin typeface="Times New Roman" panose="02020603050405020304"/>
                <a:ea typeface="Times New Roman" panose="02020603050405020304"/>
              </a:rPr>
              <a:t> </a:t>
            </a:r>
            <a:r>
              <a:rPr lang="en-US" altLang="zh-CN" sz="2000" dirty="0" err="1">
                <a:latin typeface="Times New Roman" panose="02020603050405020304"/>
                <a:ea typeface="Times New Roman" panose="02020603050405020304"/>
              </a:rPr>
              <a:t>phẩm</a:t>
            </a:r>
            <a:endParaRPr lang="en-US" altLang="zh-CN" sz="2000" dirty="0">
              <a:latin typeface="Times New Roman" panose="02020603050405020304"/>
              <a:ea typeface="Times New Roman" panose="02020603050405020304"/>
            </a:endParaRPr>
          </a:p>
        </p:txBody>
      </p:sp>
      <p:graphicFrame>
        <p:nvGraphicFramePr>
          <p:cNvPr id="1073742858" name="rectole0000000008"/>
          <p:cNvGraphicFramePr/>
          <p:nvPr/>
        </p:nvGraphicFramePr>
        <p:xfrm>
          <a:off x="180340" y="1076082"/>
          <a:ext cx="14145260" cy="6896344"/>
        </p:xfrm>
        <a:graphic>
          <a:graphicData uri="http://schemas.openxmlformats.org/presentationml/2006/ole">
            <mc:AlternateContent xmlns:mc="http://schemas.openxmlformats.org/markup-compatibility/2006">
              <mc:Choice xmlns:v="urn:schemas-microsoft-com:vml" Requires="v">
                <p:oleObj spid="_x0000_s0" name="" r:id="rId1" imgW="7132320" imgH="4442460" progId="StaticDib">
                  <p:embed/>
                </p:oleObj>
              </mc:Choice>
              <mc:Fallback>
                <p:oleObj name="" r:id="rId1" imgW="7132320" imgH="4442460" progId="StaticDib">
                  <p:embed/>
                  <p:pic>
                    <p:nvPicPr>
                      <p:cNvPr id="0" name="rectole0000000008"/>
                      <p:cNvPicPr/>
                      <p:nvPr/>
                    </p:nvPicPr>
                    <p:blipFill>
                      <a:blip r:embed="rId2"/>
                      <a:stretch>
                        <a:fillRect/>
                      </a:stretch>
                    </p:blipFill>
                    <p:spPr>
                      <a:xfrm>
                        <a:off x="180340" y="1076082"/>
                        <a:ext cx="14145260" cy="6896344"/>
                      </a:xfrm>
                      <a:prstGeom prst="rect">
                        <a:avLst/>
                      </a:prstGeom>
                      <a:noFill/>
                      <a:ln w="38100">
                        <a:noFill/>
                        <a:miter/>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0340" y="257175"/>
            <a:ext cx="6113780" cy="400110"/>
          </a:xfrm>
          <a:prstGeom prst="rect">
            <a:avLst/>
          </a:prstGeom>
        </p:spPr>
        <p:txBody>
          <a:bodyPr wrap="square">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tuần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tự</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err="1">
                <a:latin typeface="Times New Roman" panose="02020603050405020304" charset="0"/>
                <a:cs typeface="Times New Roman" panose="02020603050405020304" charset="0"/>
              </a:rPr>
              <a:t>xem</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thông</a:t>
            </a:r>
            <a:r>
              <a:rPr lang="en-US" altLang="en-US" sz="2000" dirty="0">
                <a:latin typeface="Times New Roman" panose="02020603050405020304" charset="0"/>
                <a:cs typeface="Times New Roman" panose="02020603050405020304" charset="0"/>
              </a:rPr>
              <a:t> tin </a:t>
            </a:r>
            <a:r>
              <a:rPr lang="en-US" altLang="en-US" sz="2000" dirty="0" err="1">
                <a:latin typeface="Times New Roman" panose="02020603050405020304" charset="0"/>
                <a:cs typeface="Times New Roman" panose="02020603050405020304" charset="0"/>
              </a:rPr>
              <a:t>thanh</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toán</a:t>
            </a:r>
            <a:endParaRPr lang="en-US" sz="2000" dirty="0">
              <a:latin typeface="Times New Roman" panose="02020603050405020304" charset="0"/>
              <a:cs typeface="Times New Roman" panose="02020603050405020304" charset="0"/>
            </a:endParaRPr>
          </a:p>
        </p:txBody>
      </p:sp>
      <p:graphicFrame>
        <p:nvGraphicFramePr>
          <p:cNvPr id="1073742859" name="rectole0000000009"/>
          <p:cNvGraphicFramePr/>
          <p:nvPr/>
        </p:nvGraphicFramePr>
        <p:xfrm>
          <a:off x="234950" y="948690"/>
          <a:ext cx="14160500" cy="7023735"/>
        </p:xfrm>
        <a:graphic>
          <a:graphicData uri="http://schemas.openxmlformats.org/presentationml/2006/ole">
            <mc:AlternateContent xmlns:mc="http://schemas.openxmlformats.org/markup-compatibility/2006">
              <mc:Choice xmlns:v="urn:schemas-microsoft-com:vml" Requires="v">
                <p:oleObj spid="_x0000_s0" name="" r:id="rId1" imgW="7208520" imgH="4572000" progId="StaticDib">
                  <p:embed/>
                </p:oleObj>
              </mc:Choice>
              <mc:Fallback>
                <p:oleObj name="" r:id="rId1" imgW="7208520" imgH="4572000" progId="StaticDib">
                  <p:embed/>
                  <p:pic>
                    <p:nvPicPr>
                      <p:cNvPr id="0" name="rectole0000000009"/>
                      <p:cNvPicPr/>
                      <p:nvPr/>
                    </p:nvPicPr>
                    <p:blipFill>
                      <a:blip r:embed="rId2"/>
                      <a:stretch>
                        <a:fillRect/>
                      </a:stretch>
                    </p:blipFill>
                    <p:spPr>
                      <a:xfrm>
                        <a:off x="234950" y="948690"/>
                        <a:ext cx="14160500" cy="7023735"/>
                      </a:xfrm>
                      <a:prstGeom prst="rect">
                        <a:avLst/>
                      </a:prstGeom>
                      <a:noFill/>
                      <a:ln w="38100">
                        <a:noFill/>
                        <a:miter/>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5420" y="254000"/>
            <a:ext cx="4876800" cy="706755"/>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en-US"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xem trạng thái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ơn hàng</a:t>
            </a:r>
            <a:endParaRPr lang="en-US" sz="2000">
              <a:latin typeface="Times New Roman" panose="02020603050405020304" charset="0"/>
              <a:cs typeface="Times New Roman" panose="02020603050405020304" charset="0"/>
            </a:endParaRPr>
          </a:p>
        </p:txBody>
      </p:sp>
      <p:graphicFrame>
        <p:nvGraphicFramePr>
          <p:cNvPr id="1073742860" name="rectole0000000010"/>
          <p:cNvGraphicFramePr/>
          <p:nvPr/>
        </p:nvGraphicFramePr>
        <p:xfrm>
          <a:off x="185420" y="1068705"/>
          <a:ext cx="6816725" cy="7161530"/>
        </p:xfrm>
        <a:graphic>
          <a:graphicData uri="http://schemas.openxmlformats.org/presentationml/2006/ole">
            <mc:AlternateContent xmlns:mc="http://schemas.openxmlformats.org/markup-compatibility/2006">
              <mc:Choice xmlns:v="urn:schemas-microsoft-com:vml" Requires="v">
                <p:oleObj spid="_x0000_s0" name="" r:id="rId1" imgW="7254240" imgH="4411980" progId="StaticDib">
                  <p:embed/>
                </p:oleObj>
              </mc:Choice>
              <mc:Fallback>
                <p:oleObj name="" r:id="rId1" imgW="7254240" imgH="4411980" progId="StaticDib">
                  <p:embed/>
                  <p:pic>
                    <p:nvPicPr>
                      <p:cNvPr id="0" name="rectole0000000010"/>
                      <p:cNvPicPr/>
                      <p:nvPr/>
                    </p:nvPicPr>
                    <p:blipFill>
                      <a:blip r:embed="rId2"/>
                      <a:stretch>
                        <a:fillRect/>
                      </a:stretch>
                    </p:blipFill>
                    <p:spPr>
                      <a:xfrm>
                        <a:off x="185420" y="1068705"/>
                        <a:ext cx="6816725" cy="7161530"/>
                      </a:xfrm>
                      <a:prstGeom prst="rect">
                        <a:avLst/>
                      </a:prstGeom>
                      <a:noFill/>
                      <a:ln w="38100">
                        <a:noFill/>
                        <a:miter/>
                      </a:ln>
                    </p:spPr>
                  </p:pic>
                </p:oleObj>
              </mc:Fallback>
            </mc:AlternateContent>
          </a:graphicData>
        </a:graphic>
      </p:graphicFrame>
      <p:sp>
        <p:nvSpPr>
          <p:cNvPr id="3" name="Text Box 2"/>
          <p:cNvSpPr txBox="1"/>
          <p:nvPr/>
        </p:nvSpPr>
        <p:spPr>
          <a:xfrm>
            <a:off x="7315200" y="184785"/>
            <a:ext cx="4876800" cy="706755"/>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en-US"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tìm kiếm sản phẩm</a:t>
            </a:r>
            <a:endParaRPr lang="en-US" altLang="en-US" sz="2000">
              <a:latin typeface="Times New Roman" panose="02020603050405020304" charset="0"/>
              <a:cs typeface="Times New Roman" panose="02020603050405020304" charset="0"/>
            </a:endParaRPr>
          </a:p>
        </p:txBody>
      </p:sp>
      <p:graphicFrame>
        <p:nvGraphicFramePr>
          <p:cNvPr id="1073742861" name="rectole0000000011"/>
          <p:cNvGraphicFramePr/>
          <p:nvPr/>
        </p:nvGraphicFramePr>
        <p:xfrm>
          <a:off x="7315200" y="1050925"/>
          <a:ext cx="7186930" cy="7054850"/>
        </p:xfrm>
        <a:graphic>
          <a:graphicData uri="http://schemas.openxmlformats.org/presentationml/2006/ole">
            <mc:AlternateContent xmlns:mc="http://schemas.openxmlformats.org/markup-compatibility/2006">
              <mc:Choice xmlns:v="urn:schemas-microsoft-com:vml" Requires="v">
                <p:oleObj spid="_x0000_s4" name="" r:id="rId3" imgW="6995160" imgH="4587240" progId="StaticDib">
                  <p:embed/>
                </p:oleObj>
              </mc:Choice>
              <mc:Fallback>
                <p:oleObj name="" r:id="rId3" imgW="6995160" imgH="4587240" progId="StaticDib">
                  <p:embed/>
                  <p:pic>
                    <p:nvPicPr>
                      <p:cNvPr id="0" name="rectole0000000011"/>
                      <p:cNvPicPr/>
                      <p:nvPr/>
                    </p:nvPicPr>
                    <p:blipFill>
                      <a:blip r:embed="rId4"/>
                      <a:stretch>
                        <a:fillRect/>
                      </a:stretch>
                    </p:blipFill>
                    <p:spPr>
                      <a:xfrm>
                        <a:off x="7315200" y="1050925"/>
                        <a:ext cx="7186930" cy="7054850"/>
                      </a:xfrm>
                      <a:prstGeom prst="rect">
                        <a:avLst/>
                      </a:prstGeom>
                      <a:noFill/>
                      <a:ln w="38100">
                        <a:noFill/>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38430" y="297815"/>
            <a:ext cx="4876800" cy="398780"/>
          </a:xfrm>
          <a:prstGeom prst="rect">
            <a:avLst/>
          </a:prstGeom>
          <a:noFill/>
        </p:spPr>
        <p:txBody>
          <a:bodyPr wrap="square" rtlCol="0">
            <a:spAutoFit/>
          </a:bodyPr>
          <a:lstStyle/>
          <a:p>
            <a:r>
              <a:rPr lang="en-US" altLang="en-US" sz="2000">
                <a:latin typeface="Times New Roman" panose="02020603050405020304" charset="0"/>
                <a:cs typeface="Times New Roman" panose="02020603050405020304" charset="0"/>
              </a:rPr>
              <a:t>Biểu </a:t>
            </a:r>
            <a:r>
              <a:rPr lang="en-US" altLang="en-US" sz="2000">
                <a:latin typeface="Times New Roman" panose="02020603050405020304" charset="0"/>
                <a:cs typeface="Times New Roman" panose="02020603050405020304" charset="0"/>
              </a:rPr>
              <a:t>đ</a:t>
            </a:r>
            <a:r>
              <a:rPr lang="en-US" altLang="en-US" sz="2000">
                <a:latin typeface="Times New Roman" panose="02020603050405020304" charset="0"/>
                <a:cs typeface="Times New Roman" panose="02020603050405020304" charset="0"/>
              </a:rPr>
              <a:t>ồ tuần tự cho chức n</a:t>
            </a:r>
            <a:r>
              <a:rPr lang="en-US" altLang="en-US" sz="2000">
                <a:latin typeface="Times New Roman" panose="02020603050405020304" charset="0"/>
                <a:cs typeface="Times New Roman" panose="02020603050405020304" charset="0"/>
              </a:rPr>
              <a:t>ă</a:t>
            </a:r>
            <a:r>
              <a:rPr lang="en-US" altLang="en-US" sz="2000">
                <a:latin typeface="Times New Roman" panose="02020603050405020304" charset="0"/>
                <a:cs typeface="Times New Roman" panose="02020603050405020304" charset="0"/>
              </a:rPr>
              <a:t>ng </a:t>
            </a:r>
            <a:r>
              <a:rPr lang="en-US" altLang="en-US" sz="2000">
                <a:latin typeface="Times New Roman" panose="02020603050405020304" charset="0"/>
                <a:cs typeface="Times New Roman" panose="02020603050405020304" charset="0"/>
              </a:rPr>
              <a:t>đă</a:t>
            </a:r>
            <a:r>
              <a:rPr lang="en-US" altLang="en-US" sz="2000">
                <a:latin typeface="Times New Roman" panose="02020603050405020304" charset="0"/>
                <a:cs typeface="Times New Roman" panose="02020603050405020304" charset="0"/>
              </a:rPr>
              <a:t>ng nhập</a:t>
            </a:r>
            <a:endParaRPr lang="en-US" altLang="en-US" sz="2000">
              <a:latin typeface="Times New Roman" panose="02020603050405020304" charset="0"/>
              <a:cs typeface="Times New Roman" panose="02020603050405020304" charset="0"/>
            </a:endParaRPr>
          </a:p>
        </p:txBody>
      </p:sp>
      <p:graphicFrame>
        <p:nvGraphicFramePr>
          <p:cNvPr id="1073742862" name="rectole0000000012"/>
          <p:cNvGraphicFramePr/>
          <p:nvPr/>
        </p:nvGraphicFramePr>
        <p:xfrm>
          <a:off x="282575" y="696595"/>
          <a:ext cx="14065250" cy="7364730"/>
        </p:xfrm>
        <a:graphic>
          <a:graphicData uri="http://schemas.openxmlformats.org/presentationml/2006/ole">
            <mc:AlternateContent xmlns:mc="http://schemas.openxmlformats.org/markup-compatibility/2006">
              <mc:Choice xmlns:v="urn:schemas-microsoft-com:vml" Requires="v">
                <p:oleObj spid="_x0000_s0" name="" r:id="rId1" imgW="7048500" imgH="4404360" progId="StaticDib">
                  <p:embed/>
                </p:oleObj>
              </mc:Choice>
              <mc:Fallback>
                <p:oleObj name="" r:id="rId1" imgW="7048500" imgH="4404360" progId="StaticDib">
                  <p:embed/>
                  <p:pic>
                    <p:nvPicPr>
                      <p:cNvPr id="0" name="rectole0000000012"/>
                      <p:cNvPicPr/>
                      <p:nvPr/>
                    </p:nvPicPr>
                    <p:blipFill>
                      <a:blip r:embed="rId2"/>
                      <a:stretch>
                        <a:fillRect/>
                      </a:stretch>
                    </p:blipFill>
                    <p:spPr>
                      <a:xfrm>
                        <a:off x="282575" y="696595"/>
                        <a:ext cx="14065250" cy="7364730"/>
                      </a:xfrm>
                      <a:prstGeom prst="rect">
                        <a:avLst/>
                      </a:prstGeom>
                      <a:noFill/>
                      <a:ln w="38100">
                        <a:noFill/>
                        <a:miter/>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38430" y="297815"/>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a:t>
            </a:r>
            <a:r>
              <a:rPr lang="en-US" altLang="en-US" sz="2000" dirty="0" err="1">
                <a:latin typeface="Times New Roman" panose="02020603050405020304" charset="0"/>
                <a:cs typeface="Times New Roman" panose="02020603050405020304" charset="0"/>
              </a:rPr>
              <a:t>tuần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tự</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cho</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chức</a:t>
            </a:r>
            <a:r>
              <a:rPr lang="en-US" altLang="en-US" sz="2000" dirty="0">
                <a:latin typeface="Times New Roman" panose="02020603050405020304" charset="0"/>
                <a:cs typeface="Times New Roman" panose="02020603050405020304" charset="0"/>
              </a:rPr>
              <a:t> n</a:t>
            </a:r>
            <a:r>
              <a:rPr lang="en-US" altLang="en-US" sz="2000" dirty="0">
                <a:latin typeface="Times New Roman" panose="02020603050405020304" charset="0"/>
                <a:cs typeface="Times New Roman" panose="02020603050405020304" charset="0"/>
              </a:rPr>
              <a:t>ă</a:t>
            </a:r>
            <a:r>
              <a:rPr lang="en-US" altLang="en-US" sz="2000" dirty="0">
                <a:latin typeface="Times New Roman" panose="02020603050405020304" charset="0"/>
                <a:cs typeface="Times New Roman" panose="02020603050405020304" charset="0"/>
              </a:rPr>
              <a:t>ng </a:t>
            </a:r>
            <a:r>
              <a:rPr lang="en-US" altLang="en-US" sz="2000" dirty="0">
                <a:latin typeface="Times New Roman" panose="02020603050405020304" charset="0"/>
                <a:cs typeface="Times New Roman" panose="02020603050405020304" charset="0"/>
              </a:rPr>
              <a:t>đă</a:t>
            </a:r>
            <a:r>
              <a:rPr lang="en-US" altLang="en-US" sz="2000" dirty="0">
                <a:latin typeface="Times New Roman" panose="02020603050405020304" charset="0"/>
                <a:cs typeface="Times New Roman" panose="02020603050405020304" charset="0"/>
              </a:rPr>
              <a:t>ng k</a:t>
            </a:r>
            <a:r>
              <a:rPr lang="en-US" altLang="en-US" sz="2000" dirty="0">
                <a:latin typeface="Times New Roman" panose="02020603050405020304" charset="0"/>
                <a:cs typeface="Times New Roman" panose="02020603050405020304" charset="0"/>
              </a:rPr>
              <a:t>ý</a:t>
            </a:r>
            <a:endParaRPr lang="en-US" sz="2000" dirty="0">
              <a:latin typeface="Times New Roman" panose="02020603050405020304" charset="0"/>
              <a:cs typeface="Times New Roman" panose="02020603050405020304" charset="0"/>
            </a:endParaRPr>
          </a:p>
        </p:txBody>
      </p:sp>
      <p:graphicFrame>
        <p:nvGraphicFramePr>
          <p:cNvPr id="1073742863" name="rectole0000000013"/>
          <p:cNvGraphicFramePr/>
          <p:nvPr/>
        </p:nvGraphicFramePr>
        <p:xfrm>
          <a:off x="295910" y="696595"/>
          <a:ext cx="14038580" cy="7475855"/>
        </p:xfrm>
        <a:graphic>
          <a:graphicData uri="http://schemas.openxmlformats.org/presentationml/2006/ole">
            <mc:AlternateContent xmlns:mc="http://schemas.openxmlformats.org/markup-compatibility/2006">
              <mc:Choice xmlns:v="urn:schemas-microsoft-com:vml" Requires="v">
                <p:oleObj spid="_x0000_s0" name="" r:id="rId1" imgW="7117080" imgH="4427220" progId="StaticDib">
                  <p:embed/>
                </p:oleObj>
              </mc:Choice>
              <mc:Fallback>
                <p:oleObj name="" r:id="rId1" imgW="7117080" imgH="4427220" progId="StaticDib">
                  <p:embed/>
                  <p:pic>
                    <p:nvPicPr>
                      <p:cNvPr id="0" name="rectole0000000013"/>
                      <p:cNvPicPr/>
                      <p:nvPr/>
                    </p:nvPicPr>
                    <p:blipFill>
                      <a:blip r:embed="rId2"/>
                      <a:stretch>
                        <a:fillRect/>
                      </a:stretch>
                    </p:blipFill>
                    <p:spPr>
                      <a:xfrm>
                        <a:off x="295910" y="696595"/>
                        <a:ext cx="14038580" cy="7475855"/>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95840" y="938049"/>
            <a:ext cx="10529888" cy="7291551"/>
          </a:xfrm>
          <a:prstGeom prst="rect">
            <a:avLst/>
          </a:prstGeom>
        </p:spPr>
      </p:pic>
      <p:sp>
        <p:nvSpPr>
          <p:cNvPr id="6" name="Rectangle 5"/>
          <p:cNvSpPr/>
          <p:nvPr/>
        </p:nvSpPr>
        <p:spPr>
          <a:xfrm>
            <a:off x="597407" y="178420"/>
            <a:ext cx="4219919"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solidFill>
                  <a:schemeClr val="tx1"/>
                </a:solidFill>
              </a:rPr>
              <a:t>Biểu đồ tuần </a:t>
            </a:r>
            <a:r>
              <a:rPr lang="vi-VN">
                <a:solidFill>
                  <a:schemeClr val="tx1"/>
                </a:solidFill>
              </a:rPr>
              <a:t>tự cho chức năng thư đồ</a:t>
            </a:r>
            <a:endParaRPr lang="en-US"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3742855" name="rectole0000000005"/>
          <p:cNvGraphicFramePr/>
          <p:nvPr/>
        </p:nvGraphicFramePr>
        <p:xfrm>
          <a:off x="359410" y="944245"/>
          <a:ext cx="14137640" cy="7136765"/>
        </p:xfrm>
        <a:graphic>
          <a:graphicData uri="http://schemas.openxmlformats.org/presentationml/2006/ole">
            <mc:AlternateContent xmlns:mc="http://schemas.openxmlformats.org/markup-compatibility/2006">
              <mc:Choice xmlns:v="urn:schemas-microsoft-com:vml" Requires="v">
                <p:oleObj spid="_x0000_s0" name="" r:id="rId1" imgW="8983980" imgH="6507480" progId="StaticDib">
                  <p:embed/>
                </p:oleObj>
              </mc:Choice>
              <mc:Fallback>
                <p:oleObj name="" r:id="rId1" imgW="8983980" imgH="6507480" progId="StaticDib">
                  <p:embed/>
                  <p:pic>
                    <p:nvPicPr>
                      <p:cNvPr id="0" name="rectole0000000005"/>
                      <p:cNvPicPr/>
                      <p:nvPr/>
                    </p:nvPicPr>
                    <p:blipFill>
                      <a:blip r:embed="rId2"/>
                      <a:stretch>
                        <a:fillRect/>
                      </a:stretch>
                    </p:blipFill>
                    <p:spPr>
                      <a:xfrm>
                        <a:off x="359410" y="944245"/>
                        <a:ext cx="14137640" cy="7136765"/>
                      </a:xfrm>
                      <a:prstGeom prst="rect">
                        <a:avLst/>
                      </a:prstGeom>
                      <a:noFill/>
                      <a:ln w="38100">
                        <a:noFill/>
                        <a:miter/>
                      </a:ln>
                    </p:spPr>
                  </p:pic>
                </p:oleObj>
              </mc:Fallback>
            </mc:AlternateContent>
          </a:graphicData>
        </a:graphic>
      </p:graphicFrame>
      <p:sp>
        <p:nvSpPr>
          <p:cNvPr id="2" name="Text Box 1"/>
          <p:cNvSpPr txBox="1"/>
          <p:nvPr/>
        </p:nvSpPr>
        <p:spPr>
          <a:xfrm>
            <a:off x="526415" y="421005"/>
            <a:ext cx="4876800" cy="460375"/>
          </a:xfrm>
          <a:prstGeom prst="rect">
            <a:avLst/>
          </a:prstGeom>
          <a:noFill/>
        </p:spPr>
        <p:txBody>
          <a:bodyPr wrap="square" rtlCol="0">
            <a:spAutoFit/>
          </a:bodyPr>
          <a:lstStyle/>
          <a:p>
            <a:r>
              <a:rPr lang="en-US" altLang="en-US" sz="2400">
                <a:latin typeface="Times New Roman" panose="02020603050405020304" charset="0"/>
                <a:cs typeface="Times New Roman" panose="02020603050405020304" charset="0"/>
              </a:rPr>
              <a:t>Biểu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ồ lớp</a:t>
            </a:r>
            <a:endParaRPr lang="en-US" altLang="en-US" sz="240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3395" y="387668"/>
            <a:ext cx="3844528" cy="22788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 </a:t>
            </a:r>
            <a:r>
              <a:rPr lang="en-US" sz="2800" b="1" dirty="0">
                <a:solidFill>
                  <a:schemeClr val="tx1"/>
                </a:solidFill>
                <a:latin typeface="Times New Roman" panose="02020603050405020304" charset="0"/>
                <a:ea typeface="Crimson Pro Bold" pitchFamily="34" charset="-122"/>
                <a:cs typeface="Times New Roman" panose="02020603050405020304" charset="0"/>
              </a:rPr>
              <a:t>CHƯƠNG 4: PHÂN TÍCH &amp; THIẾT KẾ HỆ THỐNG</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3" name="Text 1"/>
          <p:cNvSpPr/>
          <p:nvPr/>
        </p:nvSpPr>
        <p:spPr>
          <a:xfrm>
            <a:off x="2883218" y="3019901"/>
            <a:ext cx="1762363" cy="220266"/>
          </a:xfrm>
          <a:prstGeom prst="rect">
            <a:avLst/>
          </a:prstGeom>
          <a:noFill/>
        </p:spPr>
        <p:txBody>
          <a:bodyPr wrap="none" lIns="0" tIns="0" rIns="0" bIns="0" rtlCol="0" anchor="t"/>
          <a:lstStyle/>
          <a:p>
            <a:pPr marL="0" indent="0" algn="r">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Khách hàng</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4" name="Text 2"/>
          <p:cNvSpPr/>
          <p:nvPr/>
        </p:nvSpPr>
        <p:spPr>
          <a:xfrm>
            <a:off x="775335" y="3374866"/>
            <a:ext cx="4152186" cy="225504"/>
          </a:xfrm>
          <a:prstGeom prst="rect">
            <a:avLst/>
          </a:prstGeom>
          <a:noFill/>
        </p:spPr>
        <p:txBody>
          <a:bodyPr wrap="none" lIns="0" tIns="0" rIns="0" bIns="0" rtlCol="0" anchor="t"/>
          <a:lstStyle/>
          <a:p>
            <a:pPr marL="0" indent="0" algn="r">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Mua sắm, thanh toán, quản lý tài khoản.</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4927521" y="897493"/>
            <a:ext cx="4775240" cy="4775240"/>
          </a:xfrm>
          <a:prstGeom prst="rect">
            <a:avLst/>
          </a:prstGeom>
        </p:spPr>
      </p:pic>
      <p:pic>
        <p:nvPicPr>
          <p:cNvPr id="6" name="Image 1" descr="preencoded.png"/>
          <p:cNvPicPr>
            <a:picLocks noChangeAspect="1"/>
          </p:cNvPicPr>
          <p:nvPr/>
        </p:nvPicPr>
        <p:blipFill>
          <a:blip r:embed="rId2"/>
          <a:stretch>
            <a:fillRect/>
          </a:stretch>
        </p:blipFill>
        <p:spPr>
          <a:xfrm>
            <a:off x="5563195" y="2865953"/>
            <a:ext cx="210860" cy="263604"/>
          </a:xfrm>
          <a:prstGeom prst="rect">
            <a:avLst/>
          </a:prstGeom>
        </p:spPr>
      </p:pic>
      <p:sp>
        <p:nvSpPr>
          <p:cNvPr id="7" name="Text 3"/>
          <p:cNvSpPr/>
          <p:nvPr/>
        </p:nvSpPr>
        <p:spPr>
          <a:xfrm>
            <a:off x="9914215" y="1773198"/>
            <a:ext cx="1762363" cy="22026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Nhân viên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8" name="Text 4"/>
          <p:cNvSpPr/>
          <p:nvPr/>
        </p:nvSpPr>
        <p:spPr>
          <a:xfrm>
            <a:off x="9914215" y="2077998"/>
            <a:ext cx="422279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đơn hàng, hỗ trợ khách hàng.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pic>
        <p:nvPicPr>
          <p:cNvPr id="9" name="Image 2" descr="preencoded.png"/>
          <p:cNvPicPr>
            <a:picLocks noChangeAspect="1"/>
          </p:cNvPicPr>
          <p:nvPr/>
        </p:nvPicPr>
        <p:blipFill>
          <a:blip r:embed="rId3"/>
          <a:stretch>
            <a:fillRect/>
          </a:stretch>
        </p:blipFill>
        <p:spPr>
          <a:xfrm>
            <a:off x="4927521" y="897493"/>
            <a:ext cx="4775240" cy="4775240"/>
          </a:xfrm>
          <a:prstGeom prst="rect">
            <a:avLst/>
          </a:prstGeom>
        </p:spPr>
      </p:pic>
      <p:pic>
        <p:nvPicPr>
          <p:cNvPr id="10" name="Image 3" descr="preencoded.png"/>
          <p:cNvPicPr>
            <a:picLocks noChangeAspect="1"/>
          </p:cNvPicPr>
          <p:nvPr/>
        </p:nvPicPr>
        <p:blipFill>
          <a:blip r:embed="rId4"/>
          <a:stretch>
            <a:fillRect/>
          </a:stretch>
        </p:blipFill>
        <p:spPr>
          <a:xfrm>
            <a:off x="8281630" y="1871067"/>
            <a:ext cx="210860" cy="263604"/>
          </a:xfrm>
          <a:prstGeom prst="rect">
            <a:avLst/>
          </a:prstGeom>
        </p:spPr>
      </p:pic>
      <p:sp>
        <p:nvSpPr>
          <p:cNvPr id="11" name="Text 5"/>
          <p:cNvSpPr/>
          <p:nvPr/>
        </p:nvSpPr>
        <p:spPr>
          <a:xfrm>
            <a:off x="9702760" y="4216440"/>
            <a:ext cx="1762363" cy="220266"/>
          </a:xfrm>
          <a:prstGeom prst="rect">
            <a:avLst/>
          </a:prstGeom>
          <a:noFill/>
        </p:spPr>
        <p:txBody>
          <a:bodyPr wrap="none" lIns="0" tIns="0" rIns="0" bIns="0" rtlCol="0" anchor="t"/>
          <a:lstStyle/>
          <a:p>
            <a:pPr marL="0" indent="0" algn="l">
              <a:lnSpc>
                <a:spcPts val="17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Quản trị viên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2" name="Text 6"/>
          <p:cNvSpPr/>
          <p:nvPr/>
        </p:nvSpPr>
        <p:spPr>
          <a:xfrm>
            <a:off x="9418280" y="4571405"/>
            <a:ext cx="422279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hệ thống, sản phẩm, người dùng.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pic>
        <p:nvPicPr>
          <p:cNvPr id="13" name="Image 4" descr="preencoded.png"/>
          <p:cNvPicPr>
            <a:picLocks noChangeAspect="1"/>
          </p:cNvPicPr>
          <p:nvPr/>
        </p:nvPicPr>
        <p:blipFill>
          <a:blip r:embed="rId5"/>
          <a:stretch>
            <a:fillRect/>
          </a:stretch>
        </p:blipFill>
        <p:spPr>
          <a:xfrm>
            <a:off x="4927521" y="898128"/>
            <a:ext cx="4775240" cy="4775240"/>
          </a:xfrm>
          <a:prstGeom prst="rect">
            <a:avLst/>
          </a:prstGeom>
        </p:spPr>
      </p:pic>
      <p:pic>
        <p:nvPicPr>
          <p:cNvPr id="14" name="Image 5" descr="preencoded.png"/>
          <p:cNvPicPr>
            <a:picLocks noChangeAspect="1"/>
          </p:cNvPicPr>
          <p:nvPr/>
        </p:nvPicPr>
        <p:blipFill>
          <a:blip r:embed="rId6"/>
          <a:stretch>
            <a:fillRect/>
          </a:stretch>
        </p:blipFill>
        <p:spPr>
          <a:xfrm>
            <a:off x="7783949" y="4722733"/>
            <a:ext cx="210860" cy="263604"/>
          </a:xfrm>
          <a:prstGeom prst="rect">
            <a:avLst/>
          </a:prstGeom>
        </p:spPr>
      </p:pic>
      <p:sp>
        <p:nvSpPr>
          <p:cNvPr id="15" name="Text 7"/>
          <p:cNvSpPr/>
          <p:nvPr/>
        </p:nvSpPr>
        <p:spPr>
          <a:xfrm>
            <a:off x="391795" y="5334913"/>
            <a:ext cx="2229683"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4.2 Các chức năng chính:</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6" name="Text 8"/>
          <p:cNvSpPr/>
          <p:nvPr/>
        </p:nvSpPr>
        <p:spPr>
          <a:xfrm>
            <a:off x="391795" y="5681782"/>
            <a:ext cx="1364361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Đăng nhập, quản lý sản phẩm, đơn hàng, tài khoản, giỏ hàng, thanh toán.</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7" name="Text 9"/>
          <p:cNvSpPr/>
          <p:nvPr/>
        </p:nvSpPr>
        <p:spPr>
          <a:xfrm>
            <a:off x="391795" y="6046351"/>
            <a:ext cx="2128004"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4.3 Các biểu đồ thiết kế:</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8" name="Text 10"/>
          <p:cNvSpPr/>
          <p:nvPr/>
        </p:nvSpPr>
        <p:spPr>
          <a:xfrm>
            <a:off x="391795" y="6360200"/>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Use Case tổng quát và phân rã theo từng vai trò.</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9" name="Text 11"/>
          <p:cNvSpPr/>
          <p:nvPr/>
        </p:nvSpPr>
        <p:spPr>
          <a:xfrm>
            <a:off x="391795" y="6614676"/>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Biểu đồ lớp, biểu đồ tuần tự (thêm, sửa, xóa nhân viên, sản phẩm,...).</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0" name="Text 12"/>
          <p:cNvSpPr/>
          <p:nvPr/>
        </p:nvSpPr>
        <p:spPr>
          <a:xfrm>
            <a:off x="391795" y="6869152"/>
            <a:ext cx="13643610" cy="225504"/>
          </a:xfrm>
          <a:prstGeom prst="rect">
            <a:avLst/>
          </a:prstGeom>
          <a:noFill/>
        </p:spPr>
        <p:txBody>
          <a:bodyPr wrap="none" lIns="0" tIns="0" rIns="0" bIns="0" rtlCol="0" anchor="t"/>
          <a:lstStyle/>
          <a:p>
            <a:pPr marL="342900" indent="-342900" algn="l">
              <a:lnSpc>
                <a:spcPts val="175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Biểu đồ hoạt động (đăng nhập, quản lý sản phẩm, khách hàng, giỏ hàng,...).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1" name="Text 13"/>
          <p:cNvSpPr/>
          <p:nvPr/>
        </p:nvSpPr>
        <p:spPr>
          <a:xfrm>
            <a:off x="294640" y="7152442"/>
            <a:ext cx="2114907" cy="264319"/>
          </a:xfrm>
          <a:prstGeom prst="rect">
            <a:avLst/>
          </a:prstGeom>
          <a:noFill/>
        </p:spPr>
        <p:txBody>
          <a:bodyPr wrap="none" lIns="0" tIns="0" rIns="0" bIns="0" rtlCol="0" anchor="t"/>
          <a:lstStyle/>
          <a:p>
            <a:pPr marL="0" indent="0" algn="l">
              <a:lnSpc>
                <a:spcPts val="20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4.4 Kịch bản tiêu biểu:</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22" name="Text 14"/>
          <p:cNvSpPr/>
          <p:nvPr/>
        </p:nvSpPr>
        <p:spPr>
          <a:xfrm>
            <a:off x="294640" y="7498891"/>
            <a:ext cx="13643610" cy="225504"/>
          </a:xfrm>
          <a:prstGeom prst="rect">
            <a:avLst/>
          </a:prstGeom>
          <a:noFill/>
        </p:spPr>
        <p:txBody>
          <a:bodyPr wrap="none" lIns="0" tIns="0" rIns="0" bIns="0" rtlCol="0" anchor="t"/>
          <a:lstStyle/>
          <a:p>
            <a:pPr marL="0" indent="0" algn="l">
              <a:lnSpc>
                <a:spcPts val="1750"/>
              </a:lnSpc>
              <a:buNone/>
            </a:pPr>
            <a:r>
              <a:rPr lang="en-US" sz="2400" dirty="0">
                <a:solidFill>
                  <a:srgbClr val="443728"/>
                </a:solidFill>
                <a:latin typeface="Times New Roman" panose="02020603050405020304" charset="0"/>
                <a:ea typeface="Open Sans" pitchFamily="34" charset="-122"/>
                <a:cs typeface="Times New Roman" panose="02020603050405020304" charset="0"/>
              </a:rPr>
              <a:t>Đăng nhập, đăng ký, xem sản phẩm, thêm giỏ hàng, thanh toán, quản lý tài khoản.</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5" name="Text Box 24"/>
          <p:cNvSpPr txBox="1"/>
          <p:nvPr/>
        </p:nvSpPr>
        <p:spPr>
          <a:xfrm flipH="1">
            <a:off x="17983835" y="8120380"/>
            <a:ext cx="868045" cy="140970"/>
          </a:xfrm>
          <a:prstGeom prst="rect">
            <a:avLst/>
          </a:prstGeom>
          <a:noFill/>
        </p:spPr>
        <p:txBody>
          <a:bodyPr wrap="square" rtlCol="0">
            <a:noAutofit/>
          </a:bodyPr>
          <a:lstStyle/>
          <a:p>
            <a:endParaRPr lang="en-US" sz="240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4630400" cy="8229600"/>
          </a:xfrm>
          <a:prstGeom prst="rect">
            <a:avLst/>
          </a:prstGeom>
          <a:solidFill>
            <a:srgbClr val="9E7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572414" y="576072"/>
            <a:ext cx="13485571" cy="7077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screen&#10;&#10;AI-generated content may be incorrect."/>
          <p:cNvPicPr>
            <a:picLocks noChangeAspect="1"/>
          </p:cNvPicPr>
          <p:nvPr/>
        </p:nvPicPr>
        <p:blipFill>
          <a:blip r:embed="rId1"/>
          <a:stretch>
            <a:fillRect/>
          </a:stretch>
        </p:blipFill>
        <p:spPr>
          <a:xfrm>
            <a:off x="772160" y="941425"/>
            <a:ext cx="13086079" cy="6346748"/>
          </a:xfrm>
          <a:prstGeom prst="rect">
            <a:avLst/>
          </a:prstGeom>
        </p:spPr>
      </p:pic>
      <p:sp>
        <p:nvSpPr>
          <p:cNvPr id="4" name="Rectangle 3"/>
          <p:cNvSpPr/>
          <p:nvPr/>
        </p:nvSpPr>
        <p:spPr>
          <a:xfrm>
            <a:off x="3759151" y="-77319"/>
            <a:ext cx="5708235" cy="57607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latin typeface="+mj-lt"/>
              </a:rPr>
              <a:t>Giao diện của hệ thống </a:t>
            </a:r>
            <a:endParaRPr lang="en-US" sz="2400" dirty="0">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Down Arrow 7"/>
          <p:cNvSpPr>
            <a:spLocks noGrp="1" noRot="1" noChangeAspect="1" noMove="1" noResize="1" noEditPoints="1" noAdjustHandles="1" noChangeArrowheads="1" noChangeShapeType="1" noTextEdit="1"/>
          </p:cNvSpPr>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11936" y="2360719"/>
            <a:ext cx="3206496" cy="30567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300" kern="1200" dirty="0" err="1">
                <a:solidFill>
                  <a:srgbClr val="FFFFFF"/>
                </a:solidFill>
                <a:latin typeface="Times New Roman" panose="02020603050405020304" charset="0"/>
                <a:ea typeface="+mj-ea"/>
                <a:cs typeface="Times New Roman" panose="02020603050405020304" charset="0"/>
              </a:rPr>
              <a:t>Chức</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năng</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quản</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lí</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của</a:t>
            </a:r>
            <a:r>
              <a:rPr lang="en-US" sz="4300" kern="1200" dirty="0">
                <a:solidFill>
                  <a:srgbClr val="FFFFFF"/>
                </a:solidFill>
                <a:latin typeface="Times New Roman" panose="02020603050405020304" charset="0"/>
                <a:ea typeface="+mj-ea"/>
                <a:cs typeface="Times New Roman" panose="02020603050405020304" charset="0"/>
              </a:rPr>
              <a:t> admin </a:t>
            </a:r>
            <a:r>
              <a:rPr lang="en-US" sz="4300" kern="1200" dirty="0" err="1">
                <a:solidFill>
                  <a:srgbClr val="FFFFFF"/>
                </a:solidFill>
                <a:latin typeface="Times New Roman" panose="02020603050405020304" charset="0"/>
                <a:ea typeface="+mj-ea"/>
                <a:cs typeface="Times New Roman" panose="02020603050405020304" charset="0"/>
              </a:rPr>
              <a:t>về</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doanh</a:t>
            </a:r>
            <a:r>
              <a:rPr lang="en-US" sz="4300" kern="1200" dirty="0">
                <a:solidFill>
                  <a:srgbClr val="FFFFFF"/>
                </a:solidFill>
                <a:latin typeface="Times New Roman" panose="02020603050405020304" charset="0"/>
                <a:ea typeface="+mj-ea"/>
                <a:cs typeface="Times New Roman" panose="02020603050405020304" charset="0"/>
              </a:rPr>
              <a:t> </a:t>
            </a:r>
            <a:r>
              <a:rPr lang="en-US" sz="4300" kern="1200" dirty="0" err="1">
                <a:solidFill>
                  <a:srgbClr val="FFFFFF"/>
                </a:solidFill>
                <a:latin typeface="Times New Roman" panose="02020603050405020304" charset="0"/>
                <a:ea typeface="+mj-ea"/>
                <a:cs typeface="Times New Roman" panose="02020603050405020304" charset="0"/>
              </a:rPr>
              <a:t>thu</a:t>
            </a:r>
            <a:endParaRPr lang="en-US" sz="4300" kern="1200" dirty="0">
              <a:solidFill>
                <a:srgbClr val="FFFFFF"/>
              </a:solidFill>
              <a:latin typeface="Times New Roman" panose="02020603050405020304" charset="0"/>
              <a:ea typeface="+mj-ea"/>
              <a:cs typeface="Times New Roman" panose="02020603050405020304" charset="0"/>
            </a:endParaRPr>
          </a:p>
        </p:txBody>
      </p:sp>
      <p:pic>
        <p:nvPicPr>
          <p:cNvPr id="3" name="Picture 2"/>
          <p:cNvPicPr>
            <a:picLocks noChangeAspect="1"/>
          </p:cNvPicPr>
          <p:nvPr/>
        </p:nvPicPr>
        <p:blipFill>
          <a:blip r:embed="rId1"/>
          <a:stretch>
            <a:fillRect/>
          </a:stretch>
        </p:blipFill>
        <p:spPr>
          <a:xfrm>
            <a:off x="5196993" y="548641"/>
            <a:ext cx="9433407" cy="72176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9828" y="431602"/>
            <a:ext cx="3387447"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 </a:t>
            </a:r>
            <a:r>
              <a:rPr lang="en-US" sz="2800" b="1" dirty="0">
                <a:solidFill>
                  <a:schemeClr val="tx1"/>
                </a:solidFill>
                <a:latin typeface="Times New Roman" panose="02020603050405020304" charset="0"/>
                <a:ea typeface="Crimson Pro Bold" pitchFamily="34" charset="-122"/>
                <a:cs typeface="Times New Roman" panose="02020603050405020304" charset="0"/>
              </a:rPr>
              <a:t>CHƯƠNG 2: LẬP KẾ HOẠCH DỰ ÁN</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3" name="Shape 1"/>
          <p:cNvSpPr/>
          <p:nvPr/>
        </p:nvSpPr>
        <p:spPr>
          <a:xfrm>
            <a:off x="529590" y="1017905"/>
            <a:ext cx="7162800" cy="1198245"/>
          </a:xfrm>
          <a:prstGeom prst="roundRect">
            <a:avLst>
              <a:gd name="adj" fmla="val 6106"/>
            </a:avLst>
          </a:prstGeom>
          <a:solidFill>
            <a:srgbClr val="FFFCFA"/>
          </a:solidFill>
          <a:ln w="15240">
            <a:solidFill>
              <a:srgbClr val="D1C8C6"/>
            </a:solidFill>
            <a:prstDash val="solid"/>
          </a:ln>
        </p:spPr>
        <p:txBody>
          <a:bodyPr/>
          <a:lstStyle/>
          <a:p>
            <a:endParaRPr lang="en-US"/>
          </a:p>
        </p:txBody>
      </p:sp>
      <p:sp>
        <p:nvSpPr>
          <p:cNvPr id="4" name="Shape 2"/>
          <p:cNvSpPr/>
          <p:nvPr/>
        </p:nvSpPr>
        <p:spPr>
          <a:xfrm>
            <a:off x="514588" y="1018103"/>
            <a:ext cx="60960" cy="1198007"/>
          </a:xfrm>
          <a:prstGeom prst="roundRect">
            <a:avLst>
              <a:gd name="adj" fmla="val 104315"/>
            </a:avLst>
          </a:prstGeom>
          <a:solidFill>
            <a:srgbClr val="835E54"/>
          </a:solidFill>
        </p:spPr>
        <p:txBody>
          <a:bodyPr/>
          <a:lstStyle/>
          <a:p>
            <a:endParaRPr lang="en-US"/>
          </a:p>
        </p:txBody>
      </p:sp>
      <p:sp>
        <p:nvSpPr>
          <p:cNvPr id="5" name="Text 3"/>
          <p:cNvSpPr/>
          <p:nvPr/>
        </p:nvSpPr>
        <p:spPr>
          <a:xfrm>
            <a:off x="674874" y="1166455"/>
            <a:ext cx="204120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2.1 Mục đích lập kế hoạch</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6" name="Text 4"/>
          <p:cNvSpPr/>
          <p:nvPr/>
        </p:nvSpPr>
        <p:spPr>
          <a:xfrm>
            <a:off x="568829" y="1488043"/>
            <a:ext cx="6330791"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Xác định mục tiêu, yêu cầu, phân bổ tài nguyê</a:t>
            </a:r>
            <a:r>
              <a:rPr lang="vi-VN" altLang="en-US" sz="2400" dirty="0">
                <a:solidFill>
                  <a:srgbClr val="443728"/>
                </a:solidFill>
                <a:latin typeface="Times New Roman" panose="02020603050405020304" charset="0"/>
                <a:ea typeface="Open Sans" pitchFamily="34" charset="-122"/>
                <a:cs typeface="Times New Roman" panose="02020603050405020304" charset="0"/>
              </a:rPr>
              <a:t>n.</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7" name="Text 5"/>
          <p:cNvSpPr/>
          <p:nvPr/>
        </p:nvSpPr>
        <p:spPr>
          <a:xfrm>
            <a:off x="568829" y="1815703"/>
            <a:ext cx="6330791"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Đảm bảo dự án hoàn thành đúng hạn và đạt chất lượng.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8" name="Shape 6"/>
          <p:cNvSpPr/>
          <p:nvPr/>
        </p:nvSpPr>
        <p:spPr>
          <a:xfrm>
            <a:off x="7760335" y="906780"/>
            <a:ext cx="6743065" cy="1421130"/>
          </a:xfrm>
          <a:prstGeom prst="roundRect">
            <a:avLst>
              <a:gd name="adj" fmla="val 6106"/>
            </a:avLst>
          </a:prstGeom>
          <a:solidFill>
            <a:srgbClr val="FFFCFA"/>
          </a:solidFill>
          <a:ln w="15240">
            <a:solidFill>
              <a:srgbClr val="D1C8C6"/>
            </a:solidFill>
            <a:prstDash val="solid"/>
          </a:ln>
        </p:spPr>
        <p:txBody>
          <a:bodyPr/>
          <a:lstStyle/>
          <a:p>
            <a:endParaRPr lang="en-US"/>
          </a:p>
        </p:txBody>
      </p:sp>
      <p:sp>
        <p:nvSpPr>
          <p:cNvPr id="9" name="Shape 7"/>
          <p:cNvSpPr/>
          <p:nvPr/>
        </p:nvSpPr>
        <p:spPr>
          <a:xfrm>
            <a:off x="7732435" y="974288"/>
            <a:ext cx="60960" cy="1198007"/>
          </a:xfrm>
          <a:prstGeom prst="roundRect">
            <a:avLst>
              <a:gd name="adj" fmla="val 104315"/>
            </a:avLst>
          </a:prstGeom>
          <a:solidFill>
            <a:srgbClr val="835E54"/>
          </a:solidFill>
        </p:spPr>
        <p:txBody>
          <a:bodyPr/>
          <a:lstStyle/>
          <a:p>
            <a:endParaRPr lang="en-US"/>
          </a:p>
        </p:txBody>
      </p:sp>
      <p:sp>
        <p:nvSpPr>
          <p:cNvPr id="10" name="Text 8"/>
          <p:cNvSpPr/>
          <p:nvPr/>
        </p:nvSpPr>
        <p:spPr>
          <a:xfrm>
            <a:off x="7962940" y="1029037"/>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2.2 Mục tiêu và yêu cầu</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1" name="Text 9"/>
          <p:cNvSpPr/>
          <p:nvPr/>
        </p:nvSpPr>
        <p:spPr>
          <a:xfrm>
            <a:off x="8002945" y="1294110"/>
            <a:ext cx="6330910"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Tăng doanh số, cải thiện trải nghiệm người dùng, </a:t>
            </a:r>
            <a:endParaRPr lang="en-US" sz="2400" dirty="0">
              <a:solidFill>
                <a:srgbClr val="443728"/>
              </a:solidFill>
              <a:latin typeface="Times New Roman" panose="02020603050405020304" charset="0"/>
              <a:ea typeface="Open Sans" pitchFamily="34" charset="-122"/>
              <a:cs typeface="Times New Roman" panose="02020603050405020304" charset="0"/>
            </a:endParaRPr>
          </a:p>
          <a:p>
            <a:pPr indent="0" algn="l">
              <a:lnSpc>
                <a:spcPts val="1900"/>
              </a:lnSpc>
              <a:buSzPct val="100000"/>
              <a:buNone/>
            </a:pPr>
            <a:r>
              <a:rPr lang="en-US" sz="2400" dirty="0">
                <a:solidFill>
                  <a:srgbClr val="443728"/>
                </a:solidFill>
                <a:latin typeface="Times New Roman" panose="02020603050405020304" charset="0"/>
                <a:ea typeface="Open Sans" pitchFamily="34" charset="-122"/>
                <a:cs typeface="Times New Roman" panose="02020603050405020304" charset="0"/>
              </a:rPr>
              <a:t>đảm bảo bảo mật.</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2" name="Text 10"/>
          <p:cNvSpPr/>
          <p:nvPr/>
        </p:nvSpPr>
        <p:spPr>
          <a:xfrm>
            <a:off x="7962940" y="1779885"/>
            <a:ext cx="6330910" cy="242292"/>
          </a:xfrm>
          <a:prstGeom prst="rect">
            <a:avLst/>
          </a:prstGeom>
          <a:noFill/>
        </p:spPr>
        <p:txBody>
          <a:bodyPr wrap="none" lIns="0" tIns="0" rIns="0" bIns="0" rtlCol="0" anchor="t"/>
          <a:lstStyle/>
          <a:p>
            <a:pPr marL="342900" indent="-342900" algn="l">
              <a:lnSpc>
                <a:spcPts val="19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Website có giao diện chuyên nghiệp, </a:t>
            </a:r>
            <a:endParaRPr lang="en-US" sz="2400" dirty="0">
              <a:solidFill>
                <a:srgbClr val="443728"/>
              </a:solidFill>
              <a:latin typeface="Times New Roman" panose="02020603050405020304" charset="0"/>
              <a:ea typeface="Open Sans" pitchFamily="34" charset="-122"/>
              <a:cs typeface="Times New Roman" panose="02020603050405020304" charset="0"/>
            </a:endParaRPr>
          </a:p>
          <a:p>
            <a:pPr indent="0" algn="l">
              <a:lnSpc>
                <a:spcPts val="1900"/>
              </a:lnSpc>
              <a:buSzPct val="100000"/>
              <a:buNone/>
            </a:pPr>
            <a:r>
              <a:rPr lang="en-US" sz="2400" dirty="0">
                <a:solidFill>
                  <a:srgbClr val="443728"/>
                </a:solidFill>
                <a:latin typeface="Times New Roman" panose="02020603050405020304" charset="0"/>
                <a:ea typeface="Open Sans" pitchFamily="34" charset="-122"/>
                <a:cs typeface="Times New Roman" panose="02020603050405020304" charset="0"/>
              </a:rPr>
              <a:t>dễ sử dụng và tối ưu tìm kiếm.</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3" name="Text 11"/>
          <p:cNvSpPr/>
          <p:nvPr/>
        </p:nvSpPr>
        <p:spPr>
          <a:xfrm>
            <a:off x="529828" y="2443163"/>
            <a:ext cx="2270998"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2.3 Kế hoạch thực hiện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4" name="Shape 12"/>
          <p:cNvSpPr/>
          <p:nvPr/>
        </p:nvSpPr>
        <p:spPr>
          <a:xfrm>
            <a:off x="529828" y="2953941"/>
            <a:ext cx="6709648"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15" name="Text 13"/>
          <p:cNvSpPr/>
          <p:nvPr/>
        </p:nvSpPr>
        <p:spPr>
          <a:xfrm>
            <a:off x="3771067" y="3039070"/>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1</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6" name="Text 14"/>
          <p:cNvSpPr/>
          <p:nvPr/>
        </p:nvSpPr>
        <p:spPr>
          <a:xfrm>
            <a:off x="681157" y="3559373"/>
            <a:ext cx="640699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1: Phân tích và thiết kế.</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7" name="Shape 15"/>
          <p:cNvSpPr/>
          <p:nvPr/>
        </p:nvSpPr>
        <p:spPr>
          <a:xfrm>
            <a:off x="7390805" y="2953941"/>
            <a:ext cx="6709767"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18" name="Text 16"/>
          <p:cNvSpPr/>
          <p:nvPr/>
        </p:nvSpPr>
        <p:spPr>
          <a:xfrm>
            <a:off x="10632162" y="3039070"/>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9" name="Text 17"/>
          <p:cNvSpPr/>
          <p:nvPr/>
        </p:nvSpPr>
        <p:spPr>
          <a:xfrm>
            <a:off x="7542133" y="3559373"/>
            <a:ext cx="640711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2: Xây dựng và phát triển website.</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0" name="Shape 18"/>
          <p:cNvSpPr/>
          <p:nvPr/>
        </p:nvSpPr>
        <p:spPr>
          <a:xfrm>
            <a:off x="529828" y="4104323"/>
            <a:ext cx="6709648"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21" name="Text 19"/>
          <p:cNvSpPr/>
          <p:nvPr/>
        </p:nvSpPr>
        <p:spPr>
          <a:xfrm>
            <a:off x="3771067" y="4189452"/>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22" name="Text 20"/>
          <p:cNvSpPr/>
          <p:nvPr/>
        </p:nvSpPr>
        <p:spPr>
          <a:xfrm>
            <a:off x="681157" y="4709755"/>
            <a:ext cx="640699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3: Triển khai thử nghiệm.</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3" name="Shape 21"/>
          <p:cNvSpPr/>
          <p:nvPr/>
        </p:nvSpPr>
        <p:spPr>
          <a:xfrm>
            <a:off x="7390805" y="4104323"/>
            <a:ext cx="6709767" cy="454104"/>
          </a:xfrm>
          <a:prstGeom prst="roundRect">
            <a:avLst>
              <a:gd name="adj" fmla="val 480121"/>
            </a:avLst>
          </a:prstGeom>
          <a:solidFill>
            <a:srgbClr val="EBE2E0"/>
          </a:solidFill>
          <a:ln w="7620">
            <a:solidFill>
              <a:srgbClr val="D1C8C6"/>
            </a:solidFill>
            <a:prstDash val="solid"/>
          </a:ln>
        </p:spPr>
        <p:txBody>
          <a:bodyPr/>
          <a:lstStyle/>
          <a:p>
            <a:endParaRPr lang="en-US"/>
          </a:p>
        </p:txBody>
      </p:sp>
      <p:sp>
        <p:nvSpPr>
          <p:cNvPr id="24" name="Text 22"/>
          <p:cNvSpPr/>
          <p:nvPr/>
        </p:nvSpPr>
        <p:spPr>
          <a:xfrm>
            <a:off x="10632162" y="4189452"/>
            <a:ext cx="227052" cy="283845"/>
          </a:xfrm>
          <a:prstGeom prst="rect">
            <a:avLst/>
          </a:prstGeom>
          <a:noFill/>
        </p:spPr>
        <p:txBody>
          <a:bodyPr wrap="none" lIns="0" tIns="0" rIns="0" bIns="0" rtlCol="0" anchor="t"/>
          <a:lstStyle/>
          <a:p>
            <a:pPr marL="0" indent="0" algn="l">
              <a:lnSpc>
                <a:spcPts val="17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4</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25" name="Text 23"/>
          <p:cNvSpPr/>
          <p:nvPr/>
        </p:nvSpPr>
        <p:spPr>
          <a:xfrm>
            <a:off x="7542133" y="4709755"/>
            <a:ext cx="640711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Giai đoạn 4: Quản lý, bảo trì, nâng cấp.</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6" name="Text 24"/>
          <p:cNvSpPr/>
          <p:nvPr/>
        </p:nvSpPr>
        <p:spPr>
          <a:xfrm>
            <a:off x="529828" y="5330428"/>
            <a:ext cx="3222903" cy="283726"/>
          </a:xfrm>
          <a:prstGeom prst="rect">
            <a:avLst/>
          </a:prstGeom>
          <a:noFill/>
        </p:spPr>
        <p:txBody>
          <a:bodyPr wrap="none" lIns="0" tIns="0" rIns="0" bIns="0" rtlCol="0" anchor="t"/>
          <a:lstStyle/>
          <a:p>
            <a:pPr marL="0" indent="0" algn="l">
              <a:lnSpc>
                <a:spcPts val="220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2.4 Rủi ro và biện pháp khắc phục</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27" name="Shape 25"/>
          <p:cNvSpPr/>
          <p:nvPr/>
        </p:nvSpPr>
        <p:spPr>
          <a:xfrm>
            <a:off x="529828" y="5841206"/>
            <a:ext cx="6709648" cy="902732"/>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28" name="Text 26"/>
          <p:cNvSpPr/>
          <p:nvPr/>
        </p:nvSpPr>
        <p:spPr>
          <a:xfrm>
            <a:off x="696397" y="600777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An ninh thông tin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29" name="Text 27"/>
          <p:cNvSpPr/>
          <p:nvPr/>
        </p:nvSpPr>
        <p:spPr>
          <a:xfrm>
            <a:off x="696397" y="6335078"/>
            <a:ext cx="637651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Dùng SSL, kiểm tra bảo mật.</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30" name="Shape 28"/>
          <p:cNvSpPr/>
          <p:nvPr/>
        </p:nvSpPr>
        <p:spPr>
          <a:xfrm>
            <a:off x="7390765" y="5841365"/>
            <a:ext cx="7112000" cy="902970"/>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1" name="Text 29"/>
          <p:cNvSpPr/>
          <p:nvPr/>
        </p:nvSpPr>
        <p:spPr>
          <a:xfrm>
            <a:off x="7557373" y="600777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Vi phạm bản quyền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32" name="Text 30"/>
          <p:cNvSpPr/>
          <p:nvPr/>
        </p:nvSpPr>
        <p:spPr>
          <a:xfrm>
            <a:off x="7557373" y="6335078"/>
            <a:ext cx="637663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Dùng nội dung có giấy phép.</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33" name="Shape 31"/>
          <p:cNvSpPr/>
          <p:nvPr/>
        </p:nvSpPr>
        <p:spPr>
          <a:xfrm>
            <a:off x="529590" y="6895465"/>
            <a:ext cx="6709410" cy="1171575"/>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4" name="Text 32"/>
          <p:cNvSpPr/>
          <p:nvPr/>
        </p:nvSpPr>
        <p:spPr>
          <a:xfrm>
            <a:off x="696397" y="706183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Phản hồi tiêu cực</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35" name="Text 33"/>
          <p:cNvSpPr/>
          <p:nvPr/>
        </p:nvSpPr>
        <p:spPr>
          <a:xfrm>
            <a:off x="696397" y="7389138"/>
            <a:ext cx="6376511"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Cải thiện dịch vụ, chăm sóc khách hàng.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36" name="Shape 34"/>
          <p:cNvSpPr/>
          <p:nvPr/>
        </p:nvSpPr>
        <p:spPr>
          <a:xfrm>
            <a:off x="7454265" y="6894830"/>
            <a:ext cx="7049135" cy="1220470"/>
          </a:xfrm>
          <a:prstGeom prst="roundRect">
            <a:avLst>
              <a:gd name="adj" fmla="val 7044"/>
            </a:avLst>
          </a:prstGeom>
          <a:solidFill>
            <a:srgbClr val="FFFCFA"/>
          </a:solidFill>
          <a:ln w="15240">
            <a:solidFill>
              <a:srgbClr val="D1C8C6"/>
            </a:solidFill>
            <a:prstDash val="solid"/>
          </a:ln>
        </p:spPr>
        <p:txBody>
          <a:bodyPr/>
          <a:lstStyle/>
          <a:p>
            <a:endParaRPr lang="en-US"/>
          </a:p>
        </p:txBody>
      </p:sp>
      <p:sp>
        <p:nvSpPr>
          <p:cNvPr id="37" name="Text 35"/>
          <p:cNvSpPr/>
          <p:nvPr/>
        </p:nvSpPr>
        <p:spPr>
          <a:xfrm>
            <a:off x="7557373" y="7061835"/>
            <a:ext cx="1892498" cy="236577"/>
          </a:xfrm>
          <a:prstGeom prst="rect">
            <a:avLst/>
          </a:prstGeom>
          <a:noFill/>
        </p:spPr>
        <p:txBody>
          <a:bodyPr wrap="none" lIns="0" tIns="0" rIns="0" bIns="0" rtlCol="0" anchor="t"/>
          <a:lstStyle/>
          <a:p>
            <a:pPr marL="0" indent="0" algn="l">
              <a:lnSpc>
                <a:spcPts val="18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Tấn công mạng</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38" name="Text 36"/>
          <p:cNvSpPr/>
          <p:nvPr/>
        </p:nvSpPr>
        <p:spPr>
          <a:xfrm>
            <a:off x="7557373" y="7389138"/>
            <a:ext cx="6376630" cy="242292"/>
          </a:xfrm>
          <a:prstGeom prst="rect">
            <a:avLst/>
          </a:prstGeom>
          <a:noFill/>
        </p:spPr>
        <p:txBody>
          <a:bodyPr wrap="none" lIns="0" tIns="0" rIns="0" bIns="0" rtlCol="0" anchor="t"/>
          <a:lstStyle/>
          <a:p>
            <a:pPr marL="0" indent="0" algn="l">
              <a:lnSpc>
                <a:spcPts val="19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Bảo mật hệ thống, chống DDoS.</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273552" y="0"/>
            <a:ext cx="10229088" cy="7412607"/>
          </a:xfrm>
          <a:prstGeom prst="rect">
            <a:avLst/>
          </a:prstGeom>
        </p:spPr>
      </p:pic>
      <p:sp>
        <p:nvSpPr>
          <p:cNvPr id="2" name="Rectangle 1"/>
          <p:cNvSpPr/>
          <p:nvPr/>
        </p:nvSpPr>
        <p:spPr>
          <a:xfrm>
            <a:off x="412596" y="1722260"/>
            <a:ext cx="2129882" cy="478508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500" dirty="0"/>
              <a:t>Chức năng quản lí của Nhân Viên của Admin</a:t>
            </a:r>
            <a:endParaRPr lang="en-US" sz="2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114331" y="1708727"/>
            <a:ext cx="7293045" cy="4594987"/>
          </a:xfrm>
          <a:prstGeom prst="rect">
            <a:avLst/>
          </a:prstGeom>
        </p:spPr>
      </p:pic>
      <p:pic>
        <p:nvPicPr>
          <p:cNvPr id="6" name="Picture 5"/>
          <p:cNvPicPr>
            <a:picLocks noChangeAspect="1"/>
          </p:cNvPicPr>
          <p:nvPr/>
        </p:nvPicPr>
        <p:blipFill>
          <a:blip r:embed="rId2"/>
          <a:stretch>
            <a:fillRect/>
          </a:stretch>
        </p:blipFill>
        <p:spPr>
          <a:xfrm>
            <a:off x="754565" y="1299482"/>
            <a:ext cx="5701991" cy="6431587"/>
          </a:xfrm>
          <a:prstGeom prst="rect">
            <a:avLst/>
          </a:prstGeom>
        </p:spPr>
      </p:pic>
      <p:sp>
        <p:nvSpPr>
          <p:cNvPr id="3" name="Oval 2"/>
          <p:cNvSpPr/>
          <p:nvPr/>
        </p:nvSpPr>
        <p:spPr>
          <a:xfrm>
            <a:off x="4850781" y="100362"/>
            <a:ext cx="4237464" cy="8251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tLang="zh-CN" dirty="0"/>
          </a:p>
          <a:p>
            <a:pPr algn="ctr"/>
            <a:r>
              <a:rPr lang="vi-VN" altLang="zh-CN" dirty="0"/>
              <a:t>SAU KHI ADMIN THÊM NHÂN VIÊN</a:t>
            </a:r>
            <a:endParaRPr lang="en-US" dirty="0"/>
          </a:p>
          <a:p>
            <a:pPr algn="ct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55629" y="1570885"/>
            <a:ext cx="10014973" cy="6011949"/>
          </a:xfrm>
          <a:prstGeom prst="rect">
            <a:avLst/>
          </a:prstGeom>
        </p:spPr>
      </p:pic>
      <p:sp>
        <p:nvSpPr>
          <p:cNvPr id="7" name="Oval 6"/>
          <p:cNvSpPr/>
          <p:nvPr/>
        </p:nvSpPr>
        <p:spPr>
          <a:xfrm>
            <a:off x="5508701" y="201631"/>
            <a:ext cx="4326675"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ĐƠN HÀNG </a:t>
            </a:r>
            <a:endParaRPr lang="en-US" dirty="0"/>
          </a:p>
        </p:txBody>
      </p:sp>
      <p:sp>
        <p:nvSpPr>
          <p:cNvPr id="9" name="TextBox 8"/>
          <p:cNvSpPr txBox="1"/>
          <p:nvPr/>
        </p:nvSpPr>
        <p:spPr>
          <a:xfrm>
            <a:off x="278782" y="2709746"/>
            <a:ext cx="1795346" cy="2308324"/>
          </a:xfrm>
          <a:prstGeom prst="rect">
            <a:avLst/>
          </a:prstGeom>
          <a:noFill/>
        </p:spPr>
        <p:txBody>
          <a:bodyPr wrap="square" rtlCol="0">
            <a:spAutoFit/>
          </a:bodyPr>
          <a:lstStyle/>
          <a:p>
            <a:r>
              <a:rPr lang="vi-VN" dirty="0"/>
              <a:t>Khi khách hàng đặt hàng thì nhân viên có chế độ xác nhận đơn hàng, gửi hàng ,giao hàng.</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23024" y="2011369"/>
            <a:ext cx="7445429" cy="5484539"/>
          </a:xfrm>
          <a:prstGeom prst="rect">
            <a:avLst/>
          </a:prstGeom>
          <a:ln>
            <a:noFill/>
          </a:ln>
        </p:spPr>
      </p:pic>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7668453" y="2032151"/>
            <a:ext cx="6469165" cy="5484539"/>
          </a:xfrm>
          <a:prstGeom prst="rect">
            <a:avLst/>
          </a:prstGeom>
        </p:spPr>
      </p:pic>
      <p:sp>
        <p:nvSpPr>
          <p:cNvPr id="19" name="Oval 18"/>
          <p:cNvSpPr/>
          <p:nvPr/>
        </p:nvSpPr>
        <p:spPr>
          <a:xfrm>
            <a:off x="5319131" y="141195"/>
            <a:ext cx="4449337" cy="10567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latin typeface="Times New Roman" panose="02020603050405020304" charset="0"/>
              <a:cs typeface="Times New Roman" panose="02020603050405020304" charset="0"/>
            </a:endParaRPr>
          </a:p>
          <a:p>
            <a:pPr algn="ctr"/>
            <a:r>
              <a:rPr lang="vi-VN" dirty="0">
                <a:latin typeface="Times New Roman" panose="02020603050405020304" charset="0"/>
                <a:cs typeface="Times New Roman" panose="02020603050405020304" charset="0"/>
              </a:rPr>
              <a:t>QUẢN LÍ SẢN PHẢM </a:t>
            </a:r>
            <a:endParaRPr lang="en-US" dirty="0">
              <a:latin typeface="Times New Roman" panose="02020603050405020304" charset="0"/>
              <a:cs typeface="Times New Roman" panose="02020603050405020304" charset="0"/>
            </a:endParaRPr>
          </a:p>
          <a:p>
            <a:pPr algn="ct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1744308" y="1335288"/>
            <a:ext cx="11050859" cy="6448812"/>
          </a:xfrm>
          <a:prstGeom prst="rect">
            <a:avLst/>
          </a:prstGeom>
          <a:ln>
            <a:noFill/>
          </a:ln>
        </p:spPr>
      </p:pic>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4320" y="2770645"/>
            <a:ext cx="1166680" cy="2062103"/>
          </a:xfrm>
          <a:prstGeom prst="rect">
            <a:avLst/>
          </a:prstGeom>
          <a:noFill/>
        </p:spPr>
        <p:txBody>
          <a:bodyPr wrap="square">
            <a:spAutoFit/>
          </a:bodyPr>
          <a:lstStyle/>
          <a:p>
            <a:r>
              <a:rPr lang="vi-VN" sz="1800" dirty="0"/>
              <a:t>Khi Nhân </a:t>
            </a:r>
            <a:r>
              <a:rPr lang="vi-VN" sz="2000" dirty="0"/>
              <a:t>viên</a:t>
            </a:r>
            <a:r>
              <a:rPr lang="vi-VN" sz="1800" dirty="0"/>
              <a:t> thêm sản phẩm sẽ hiện ở danh sách</a:t>
            </a:r>
            <a:endParaRPr lang="en-US" sz="1800" dirty="0"/>
          </a:p>
        </p:txBody>
      </p:sp>
      <p:sp>
        <p:nvSpPr>
          <p:cNvPr id="9" name="Oval 8"/>
          <p:cNvSpPr/>
          <p:nvPr/>
        </p:nvSpPr>
        <p:spPr>
          <a:xfrm>
            <a:off x="4583151" y="434898"/>
            <a:ext cx="3657600" cy="9003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SẢN PHẨM</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2098215" y="2273717"/>
            <a:ext cx="9266813" cy="5064884"/>
          </a:xfrm>
          <a:prstGeom prst="rect">
            <a:avLst/>
          </a:prstGeom>
          <a:ln>
            <a:noFill/>
          </a:ln>
        </p:spPr>
      </p:pic>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434990" y="118611"/>
            <a:ext cx="5347828" cy="1166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KHÁCH HÀNG</a:t>
            </a:r>
            <a:endParaRPr lang="en-US" dirty="0"/>
          </a:p>
        </p:txBody>
      </p:sp>
      <p:sp>
        <p:nvSpPr>
          <p:cNvPr id="5" name="TextBox 4"/>
          <p:cNvSpPr txBox="1"/>
          <p:nvPr/>
        </p:nvSpPr>
        <p:spPr>
          <a:xfrm>
            <a:off x="2752422" y="1531642"/>
            <a:ext cx="4172486" cy="646331"/>
          </a:xfrm>
          <a:prstGeom prst="rect">
            <a:avLst/>
          </a:prstGeom>
          <a:noFill/>
        </p:spPr>
        <p:txBody>
          <a:bodyPr wrap="square" rtlCol="0">
            <a:spAutoFit/>
          </a:bodyPr>
          <a:lstStyle/>
          <a:p>
            <a:pPr algn="ctr"/>
            <a:r>
              <a:rPr lang="vi-VN" dirty="0"/>
              <a:t>Lưu lại danh sách khách hàng đã đặt hàng</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3947766" y="1584221"/>
            <a:ext cx="9757083" cy="6299708"/>
          </a:xfrm>
          <a:prstGeom prst="rect">
            <a:avLst/>
          </a:prstGeom>
          <a:ln>
            <a:noFill/>
          </a:ln>
        </p:spPr>
      </p:pic>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2487" y="2719216"/>
            <a:ext cx="2719218" cy="1231106"/>
          </a:xfrm>
          <a:prstGeom prst="rect">
            <a:avLst/>
          </a:prstGeom>
          <a:solidFill>
            <a:schemeClr val="accent3">
              <a:lumMod val="20000"/>
              <a:lumOff val="80000"/>
            </a:schemeClr>
          </a:solidFill>
        </p:spPr>
        <p:txBody>
          <a:bodyPr wrap="square" rtlCol="0">
            <a:spAutoFit/>
          </a:bodyPr>
          <a:lstStyle/>
          <a:p>
            <a:r>
              <a:rPr lang="vi-VN" dirty="0"/>
              <a:t>Khi mà khách </a:t>
            </a:r>
            <a:r>
              <a:rPr lang="vi-VN" sz="2000" dirty="0"/>
              <a:t>hàng</a:t>
            </a:r>
            <a:r>
              <a:rPr lang="vi-VN" dirty="0"/>
              <a:t> đã nhận được hàng,khách hàng sẽ đánh giá đơn hàng đó</a:t>
            </a:r>
            <a:endParaRPr lang="en-US" dirty="0"/>
          </a:p>
        </p:txBody>
      </p:sp>
      <p:sp>
        <p:nvSpPr>
          <p:cNvPr id="5" name="Oval 4"/>
          <p:cNvSpPr/>
          <p:nvPr/>
        </p:nvSpPr>
        <p:spPr>
          <a:xfrm>
            <a:off x="4839628" y="307656"/>
            <a:ext cx="4125951" cy="9689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LÍ ĐÁNH GIÁ</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761760" y="279032"/>
            <a:ext cx="4073616" cy="9196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GIAO DIỆN KHÁCH HÀNG</a:t>
            </a:r>
            <a:endParaRPr lang="en-US" dirty="0"/>
          </a:p>
        </p:txBody>
      </p:sp>
      <p:pic>
        <p:nvPicPr>
          <p:cNvPr id="6" name="Picture 5"/>
          <p:cNvPicPr>
            <a:picLocks noChangeAspect="1"/>
          </p:cNvPicPr>
          <p:nvPr/>
        </p:nvPicPr>
        <p:blipFill>
          <a:blip r:embed="rId1"/>
          <a:stretch>
            <a:fillRect/>
          </a:stretch>
        </p:blipFill>
        <p:spPr>
          <a:xfrm>
            <a:off x="1078147" y="1408105"/>
            <a:ext cx="12479357" cy="695052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
          <a:stretch>
            <a:fillRect/>
          </a:stretch>
        </p:blipFill>
        <p:spPr>
          <a:xfrm>
            <a:off x="1137615" y="1628620"/>
            <a:ext cx="5772552" cy="6155480"/>
          </a:xfrm>
          <a:prstGeom prst="rect">
            <a:avLst/>
          </a:prstGeom>
        </p:spPr>
      </p:pic>
      <p:sp>
        <p:nvSpPr>
          <p:cNvPr id="6" name="Oval 5"/>
          <p:cNvSpPr/>
          <p:nvPr/>
        </p:nvSpPr>
        <p:spPr>
          <a:xfrm>
            <a:off x="3629260" y="-93606"/>
            <a:ext cx="6561813" cy="162862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Times New Roman" panose="02020603050405020304" charset="0"/>
                <a:cs typeface="Times New Roman" panose="02020603050405020304" charset="0"/>
              </a:rPr>
              <a:t>Khách hàng có thể thay đổi thông tin của mình và hủy tài khoản không dùng nữa.Và bên cạnh là khi nhận được hàng nếu nhận về tay thấy thích hay không thích thì mình có thể đánh giá phản hồi lại cho shop</a:t>
            </a:r>
            <a:endParaRPr lang="en-US" dirty="0">
              <a:latin typeface="Times New Roman" panose="02020603050405020304" charset="0"/>
              <a:cs typeface="Times New Roman" panose="02020603050405020304" charset="0"/>
            </a:endParaRPr>
          </a:p>
        </p:txBody>
      </p:sp>
      <p:pic>
        <p:nvPicPr>
          <p:cNvPr id="9" name="Picture 8"/>
          <p:cNvPicPr>
            <a:picLocks noChangeAspect="1"/>
          </p:cNvPicPr>
          <p:nvPr/>
        </p:nvPicPr>
        <p:blipFill>
          <a:blip r:embed="rId2"/>
          <a:stretch>
            <a:fillRect/>
          </a:stretch>
        </p:blipFill>
        <p:spPr>
          <a:xfrm>
            <a:off x="7236842" y="1638128"/>
            <a:ext cx="6462956" cy="61459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a:spLocks noGrp="1" noRot="1" noChangeAspect="1" noMove="1" noResize="1" noEditPoints="1" noAdjustHandles="1" noChangeArrowheads="1" noChangeShapeType="1" noTextEdit="1"/>
          </p:cNvSpPr>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a:spLocks noGrp="1" noRot="1" noChangeAspect="1" noMove="1" noResize="1" noEditPoints="1" noAdjustHandles="1" noChangeArrowheads="1" noChangeShapeType="1" noTextEdit="1"/>
          </p:cNvSpPr>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p:cNvSpPr>
            <a:spLocks noGrp="1" noRot="1" noChangeAspect="1" noMove="1" noResize="1" noEditPoints="1" noAdjustHandles="1" noChangeArrowheads="1" noChangeShapeType="1" noTextEdit="1"/>
          </p:cNvSpPr>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
          <a:stretch>
            <a:fillRect/>
          </a:stretch>
        </p:blipFill>
        <p:spPr>
          <a:xfrm>
            <a:off x="909577" y="1787591"/>
            <a:ext cx="13086079" cy="6117740"/>
          </a:xfrm>
          <a:prstGeom prst="rect">
            <a:avLst/>
          </a:prstGeom>
          <a:ln>
            <a:noFill/>
          </a:ln>
        </p:spPr>
      </p:pic>
      <p:sp>
        <p:nvSpPr>
          <p:cNvPr id="20" name="Isosceles Triangle 19"/>
          <p:cNvSpPr>
            <a:spLocks noGrp="1" noRot="1" noChangeAspect="1" noMove="1" noResize="1" noEditPoints="1" noAdjustHandles="1" noChangeArrowheads="1" noChangeShapeType="1" noTextEdit="1"/>
          </p:cNvSpPr>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111512" y="324269"/>
            <a:ext cx="3876371" cy="9358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THỬ ĐỒ BẰNG AI</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alphaModFix amt="28000"/>
          </a:blip>
          <a:tile tx="0" ty="0" sx="100000" sy="100000" flip="none" algn="tl"/>
        </a:blipFill>
        <a:effectLst/>
      </p:bgPr>
    </p:bg>
    <p:spTree>
      <p:nvGrpSpPr>
        <p:cNvPr id="1" name=""/>
        <p:cNvGrpSpPr/>
        <p:nvPr/>
      </p:nvGrpSpPr>
      <p:grpSpPr>
        <a:xfrm>
          <a:off x="0" y="0"/>
          <a:ext cx="0" cy="0"/>
          <a:chOff x="0" y="0"/>
          <a:chExt cx="0" cy="0"/>
        </a:xfrm>
      </p:grpSpPr>
      <p:sp>
        <p:nvSpPr>
          <p:cNvPr id="2" name="Text 0"/>
          <p:cNvSpPr/>
          <p:nvPr/>
        </p:nvSpPr>
        <p:spPr>
          <a:xfrm>
            <a:off x="396835" y="311825"/>
            <a:ext cx="2502456" cy="212646"/>
          </a:xfrm>
          <a:prstGeom prst="rect">
            <a:avLst/>
          </a:prstGeom>
          <a:noFill/>
        </p:spPr>
        <p:txBody>
          <a:bodyPr wrap="none" lIns="0" tIns="0" rIns="0" bIns="0" rtlCol="0" anchor="t"/>
          <a:lstStyle/>
          <a:p>
            <a:pPr marL="0" indent="0" algn="l">
              <a:lnSpc>
                <a:spcPts val="1650"/>
              </a:lnSpc>
              <a:buNone/>
            </a:pPr>
            <a:r>
              <a:rPr lang="en-US" sz="2800" b="1" dirty="0">
                <a:solidFill>
                  <a:schemeClr val="tx1"/>
                </a:solidFill>
                <a:latin typeface="Times New Roman" panose="02020603050405020304" charset="0"/>
                <a:ea typeface="Crimson Pro Bold" pitchFamily="34" charset="-122"/>
                <a:cs typeface="Times New Roman" panose="02020603050405020304" charset="0"/>
              </a:rPr>
              <a:t> CHƯƠNG 3: KHẢO SÁT HỆ THỐNG</a:t>
            </a:r>
            <a:endParaRPr lang="en-US" sz="2800" b="1" dirty="0">
              <a:solidFill>
                <a:schemeClr val="tx1"/>
              </a:solidFill>
              <a:latin typeface="Times New Roman" panose="02020603050405020304" charset="0"/>
              <a:ea typeface="Crimson Pro Bold" pitchFamily="34" charset="-122"/>
              <a:cs typeface="Times New Roman" panose="02020603050405020304" charset="0"/>
            </a:endParaRPr>
          </a:p>
        </p:txBody>
      </p:sp>
      <p:sp>
        <p:nvSpPr>
          <p:cNvPr id="3" name="Text 1"/>
          <p:cNvSpPr/>
          <p:nvPr/>
        </p:nvSpPr>
        <p:spPr>
          <a:xfrm>
            <a:off x="396835" y="807839"/>
            <a:ext cx="1701165"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3.1 Khảo sát thực tế</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4" name="Text 2"/>
          <p:cNvSpPr/>
          <p:nvPr/>
        </p:nvSpPr>
        <p:spPr>
          <a:xfrm>
            <a:off x="396835" y="1133832"/>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Nhu cầu bán hàng online ngày càng cao.</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5" name="Text 3"/>
          <p:cNvSpPr/>
          <p:nvPr/>
        </p:nvSpPr>
        <p:spPr>
          <a:xfrm>
            <a:off x="396835" y="1417320"/>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Hệ thống cần phục </a:t>
            </a:r>
            <a:r>
              <a:rPr lang="en-US" sz="2400" dirty="0" err="1">
                <a:solidFill>
                  <a:srgbClr val="443728"/>
                </a:solidFill>
                <a:latin typeface="Times New Roman" panose="02020603050405020304" charset="0"/>
                <a:ea typeface="Open Sans" pitchFamily="34" charset="-122"/>
                <a:cs typeface="Times New Roman" panose="02020603050405020304" charset="0"/>
              </a:rPr>
              <a:t>vụ</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vi-VN" sz="2400" dirty="0">
                <a:solidFill>
                  <a:srgbClr val="443728"/>
                </a:solidFill>
                <a:latin typeface="Times New Roman" panose="02020603050405020304" charset="0"/>
                <a:ea typeface="Open Sans" pitchFamily="34" charset="-122"/>
                <a:cs typeface="Times New Roman" panose="02020603050405020304" charset="0"/>
              </a:rPr>
              <a:t>3</a:t>
            </a:r>
            <a:r>
              <a:rPr lang="en-US" sz="2400" dirty="0">
                <a:solidFill>
                  <a:srgbClr val="443728"/>
                </a:solidFill>
                <a:latin typeface="Times New Roman" panose="02020603050405020304" charset="0"/>
                <a:ea typeface="Open Sans" pitchFamily="34" charset="-122"/>
                <a:cs typeface="Times New Roman" panose="02020603050405020304" charset="0"/>
              </a:rPr>
              <a:t> nhóm chính: </a:t>
            </a:r>
            <a:r>
              <a:rPr lang="en-US" sz="2400" b="1" dirty="0" err="1">
                <a:solidFill>
                  <a:srgbClr val="443728"/>
                </a:solidFill>
                <a:latin typeface="Times New Roman" panose="02020603050405020304" charset="0"/>
                <a:ea typeface="Open Sans" pitchFamily="34" charset="-122"/>
                <a:cs typeface="Times New Roman" panose="02020603050405020304" charset="0"/>
              </a:rPr>
              <a:t>Khách</a:t>
            </a:r>
            <a:r>
              <a:rPr lang="en-US" sz="2400" b="1" dirty="0">
                <a:solidFill>
                  <a:srgbClr val="443728"/>
                </a:solidFill>
                <a:latin typeface="Times New Roman" panose="02020603050405020304" charset="0"/>
                <a:ea typeface="Open Sans" pitchFamily="34" charset="-122"/>
                <a:cs typeface="Times New Roman" panose="02020603050405020304" charset="0"/>
              </a:rPr>
              <a:t> </a:t>
            </a:r>
            <a:r>
              <a:rPr lang="en-US" sz="2400" b="1" dirty="0" err="1">
                <a:solidFill>
                  <a:srgbClr val="443728"/>
                </a:solidFill>
                <a:latin typeface="Times New Roman" panose="02020603050405020304" charset="0"/>
                <a:ea typeface="Open Sans" pitchFamily="34" charset="-122"/>
                <a:cs typeface="Times New Roman" panose="02020603050405020304" charset="0"/>
              </a:rPr>
              <a:t>hàng</a:t>
            </a:r>
            <a:r>
              <a:rPr lang="vi-VN" sz="2400" dirty="0">
                <a:solidFill>
                  <a:srgbClr val="443728"/>
                </a:solidFill>
                <a:latin typeface="Times New Roman" panose="02020603050405020304" charset="0"/>
                <a:ea typeface="Open Sans" pitchFamily="34" charset="-122"/>
                <a:cs typeface="Times New Roman" panose="02020603050405020304" charset="0"/>
              </a:rPr>
              <a:t>, </a:t>
            </a:r>
            <a:r>
              <a:rPr lang="vi-VN" sz="2400" b="1" dirty="0">
                <a:solidFill>
                  <a:srgbClr val="443728"/>
                </a:solidFill>
                <a:latin typeface="Times New Roman" panose="02020603050405020304" charset="0"/>
                <a:ea typeface="Open Sans" pitchFamily="34" charset="-122"/>
                <a:cs typeface="Times New Roman" panose="02020603050405020304" charset="0"/>
              </a:rPr>
              <a:t>nhân viên </a:t>
            </a:r>
            <a:r>
              <a:rPr lang="vi-VN" sz="2400" dirty="0">
                <a:solidFill>
                  <a:srgbClr val="443728"/>
                </a:solidFill>
                <a:latin typeface="Times New Roman" panose="02020603050405020304" charset="0"/>
                <a:ea typeface="Open Sans" pitchFamily="34" charset="-122"/>
                <a:cs typeface="Times New Roman" panose="02020603050405020304" charset="0"/>
              </a:rPr>
              <a:t>và</a:t>
            </a:r>
            <a:r>
              <a:rPr lang="en-US" sz="2400" b="1" dirty="0">
                <a:solidFill>
                  <a:srgbClr val="443728"/>
                </a:solidFill>
                <a:latin typeface="Times New Roman" panose="02020603050405020304" charset="0"/>
                <a:ea typeface="Open Sans" pitchFamily="34" charset="-122"/>
                <a:cs typeface="Times New Roman" panose="02020603050405020304" charset="0"/>
              </a:rPr>
              <a:t> quản lý</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latin typeface="Times New Roman" panose="02020603050405020304" charset="0"/>
              <a:cs typeface="Times New Roman" panose="02020603050405020304" charset="0"/>
            </a:endParaRPr>
          </a:p>
        </p:txBody>
      </p:sp>
      <p:sp>
        <p:nvSpPr>
          <p:cNvPr id="6" name="Text 4"/>
          <p:cNvSpPr/>
          <p:nvPr/>
        </p:nvSpPr>
        <p:spPr>
          <a:xfrm>
            <a:off x="396835" y="1712119"/>
            <a:ext cx="1701165"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3.2 Chức năng cơ bản</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7" name="Text 5"/>
          <p:cNvSpPr/>
          <p:nvPr/>
        </p:nvSpPr>
        <p:spPr>
          <a:xfrm>
            <a:off x="396835" y="2038112"/>
            <a:ext cx="6780014" cy="181451"/>
          </a:xfrm>
          <a:prstGeom prst="rect">
            <a:avLst/>
          </a:prstGeom>
          <a:noFill/>
        </p:spPr>
        <p:txBody>
          <a:bodyPr wrap="none" lIns="0" tIns="0" rIns="0" bIns="0" rtlCol="0" anchor="t"/>
          <a:lstStyle/>
          <a:p>
            <a:pPr marL="0" indent="0" algn="l">
              <a:lnSpc>
                <a:spcPts val="1400"/>
              </a:lnSpc>
              <a:buNone/>
            </a:pPr>
            <a:r>
              <a:rPr lang="en-US" sz="2400" dirty="0">
                <a:solidFill>
                  <a:srgbClr val="443728"/>
                </a:solidFill>
                <a:latin typeface="Times New Roman" panose="02020603050405020304" charset="0"/>
                <a:ea typeface="Open Sans" pitchFamily="34" charset="-122"/>
                <a:cs typeface="Times New Roman" panose="02020603050405020304" charset="0"/>
              </a:rPr>
              <a:t>Quản lý hệ thống, sản phẩm, khách hàng, bán hàng, tìm kiếm, </a:t>
            </a:r>
            <a:r>
              <a:rPr lang="en-US" sz="2400" dirty="0" err="1">
                <a:solidFill>
                  <a:srgbClr val="443728"/>
                </a:solidFill>
                <a:latin typeface="Times New Roman" panose="02020603050405020304" charset="0"/>
                <a:ea typeface="Open Sans" pitchFamily="34" charset="-122"/>
                <a:cs typeface="Times New Roman" panose="02020603050405020304" charset="0"/>
              </a:rPr>
              <a:t>thống</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vi-VN" sz="2400" dirty="0">
                <a:solidFill>
                  <a:srgbClr val="443728"/>
                </a:solidFill>
                <a:latin typeface="Times New Roman" panose="02020603050405020304" charset="0"/>
                <a:ea typeface="Open Sans" pitchFamily="34" charset="-122"/>
                <a:cs typeface="Times New Roman" panose="02020603050405020304" charset="0"/>
              </a:rPr>
              <a:t>kê</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8" name="Text 6"/>
          <p:cNvSpPr/>
          <p:nvPr/>
        </p:nvSpPr>
        <p:spPr>
          <a:xfrm>
            <a:off x="396835" y="2332911"/>
            <a:ext cx="1786771"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3.4 Yêu cầu hệ thống mới</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9" name="Text 7"/>
          <p:cNvSpPr/>
          <p:nvPr/>
        </p:nvSpPr>
        <p:spPr>
          <a:xfrm>
            <a:off x="396835" y="2658904"/>
            <a:ext cx="6780014" cy="181451"/>
          </a:xfrm>
          <a:prstGeom prst="rect">
            <a:avLst/>
          </a:prstGeom>
          <a:noFill/>
        </p:spPr>
        <p:txBody>
          <a:bodyPr wrap="none" lIns="0" tIns="0" rIns="0" bIns="0" rtlCol="0" anchor="t"/>
          <a:lstStyle/>
          <a:p>
            <a:pPr>
              <a:lnSpc>
                <a:spcPts val="1400"/>
              </a:lnSpc>
            </a:pPr>
            <a:r>
              <a:rPr lang="en-US" sz="2400" dirty="0">
                <a:solidFill>
                  <a:srgbClr val="443728"/>
                </a:solidFill>
                <a:latin typeface="Times New Roman" panose="02020603050405020304" charset="0"/>
                <a:ea typeface="Open Sans" pitchFamily="34" charset="-122"/>
                <a:cs typeface="Times New Roman" panose="02020603050405020304" charset="0"/>
              </a:rPr>
              <a:t>Tự động </a:t>
            </a:r>
            <a:r>
              <a:rPr lang="en-US" sz="2400" dirty="0" err="1">
                <a:solidFill>
                  <a:srgbClr val="443728"/>
                </a:solidFill>
                <a:latin typeface="Times New Roman" panose="02020603050405020304" charset="0"/>
                <a:ea typeface="Open Sans" pitchFamily="34" charset="-122"/>
                <a:cs typeface="Times New Roman" panose="02020603050405020304" charset="0"/>
              </a:rPr>
              <a:t>hóa</a:t>
            </a:r>
            <a:r>
              <a:rPr lang="en-US" sz="2400" dirty="0">
                <a:solidFill>
                  <a:srgbClr val="443728"/>
                </a:solidFill>
                <a:latin typeface="Times New Roman" panose="02020603050405020304" charset="0"/>
                <a:ea typeface="Open Sans" pitchFamily="34" charset="-122"/>
                <a:cs typeface="Times New Roman" panose="02020603050405020304" charset="0"/>
              </a:rPr>
              <a:t>,</a:t>
            </a:r>
            <a:r>
              <a:rPr lang="vi-VN" sz="2400" dirty="0">
                <a:solidFill>
                  <a:srgbClr val="443728"/>
                </a:solidFill>
                <a:latin typeface="Times New Roman" panose="02020603050405020304" charset="0"/>
                <a:ea typeface="Open Sans" pitchFamily="34" charset="-122"/>
                <a:cs typeface="Times New Roman" panose="02020603050405020304" charset="0"/>
              </a:rPr>
              <a:t> thử đồ ảo,</a:t>
            </a:r>
            <a:r>
              <a:rPr lang="en-US" sz="2400" dirty="0">
                <a:solidFill>
                  <a:srgbClr val="443728"/>
                </a:solidFill>
                <a:latin typeface="Times New Roman" panose="02020603050405020304" charset="0"/>
                <a:ea typeface="Open Sans" pitchFamily="34" charset="-122"/>
                <a:cs typeface="Times New Roman" panose="02020603050405020304" charset="0"/>
              </a:rPr>
              <a:t> quản lý tập trung, an toàn và dễ sử dụng.</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0" name="Text 8"/>
          <p:cNvSpPr/>
          <p:nvPr/>
        </p:nvSpPr>
        <p:spPr>
          <a:xfrm>
            <a:off x="396796" y="2978392"/>
            <a:ext cx="6780014" cy="181451"/>
          </a:xfrm>
          <a:prstGeom prst="rect">
            <a:avLst/>
          </a:prstGeom>
          <a:noFill/>
        </p:spPr>
        <p:txBody>
          <a:bodyPr wrap="none" lIns="0" tIns="0" rIns="0" bIns="0" rtlCol="0" anchor="t"/>
          <a:lstStyle/>
          <a:p>
            <a:pPr marL="0" indent="0" algn="l">
              <a:lnSpc>
                <a:spcPts val="1400"/>
              </a:lnSpc>
              <a:buNone/>
            </a:pPr>
            <a:r>
              <a:rPr lang="vi-VN" sz="2400" dirty="0">
                <a:solidFill>
                  <a:srgbClr val="443728"/>
                </a:solidFill>
                <a:latin typeface="Times New Roman" panose="02020603050405020304" charset="0"/>
                <a:ea typeface="Open Sans" pitchFamily="34" charset="-122"/>
                <a:cs typeface="Times New Roman" panose="02020603050405020304" charset="0"/>
              </a:rPr>
              <a:t>Các</a:t>
            </a:r>
            <a:r>
              <a:rPr lang="en-US" sz="2400" dirty="0">
                <a:solidFill>
                  <a:srgbClr val="443728"/>
                </a:solidFill>
                <a:latin typeface="Times New Roman" panose="02020603050405020304" charset="0"/>
                <a:ea typeface="Open Sans" pitchFamily="34" charset="-122"/>
                <a:cs typeface="Times New Roman" panose="02020603050405020304" charset="0"/>
              </a:rPr>
              <a:t> vai trò chính: </a:t>
            </a:r>
            <a:r>
              <a:rPr lang="en-US" sz="2400" b="1" dirty="0">
                <a:solidFill>
                  <a:srgbClr val="443728"/>
                </a:solidFill>
                <a:latin typeface="Times New Roman" panose="02020603050405020304" charset="0"/>
                <a:ea typeface="Open Sans" pitchFamily="34" charset="-122"/>
                <a:cs typeface="Times New Roman" panose="02020603050405020304" charset="0"/>
              </a:rPr>
              <a:t>User (</a:t>
            </a:r>
            <a:r>
              <a:rPr lang="en-US" sz="2400" b="1" dirty="0" err="1">
                <a:solidFill>
                  <a:srgbClr val="443728"/>
                </a:solidFill>
                <a:latin typeface="Times New Roman" panose="02020603050405020304" charset="0"/>
                <a:ea typeface="Open Sans" pitchFamily="34" charset="-122"/>
                <a:cs typeface="Times New Roman" panose="02020603050405020304" charset="0"/>
              </a:rPr>
              <a:t>khách</a:t>
            </a:r>
            <a:r>
              <a:rPr lang="en-US" sz="2400" b="1" dirty="0">
                <a:solidFill>
                  <a:srgbClr val="443728"/>
                </a:solidFill>
                <a:latin typeface="Times New Roman" panose="02020603050405020304" charset="0"/>
                <a:ea typeface="Open Sans" pitchFamily="34" charset="-122"/>
                <a:cs typeface="Times New Roman" panose="02020603050405020304" charset="0"/>
              </a:rPr>
              <a:t> </a:t>
            </a:r>
            <a:r>
              <a:rPr lang="vi-VN" sz="2400" b="1" dirty="0">
                <a:solidFill>
                  <a:srgbClr val="443728"/>
                </a:solidFill>
                <a:latin typeface="Times New Roman" panose="02020603050405020304" charset="0"/>
                <a:ea typeface="Open Sans" pitchFamily="34" charset="-122"/>
                <a:cs typeface="Times New Roman" panose="02020603050405020304" charset="0"/>
              </a:rPr>
              <a:t>hàng, nhân viên</a:t>
            </a:r>
            <a:r>
              <a:rPr lang="en-US" sz="2400" b="1" dirty="0">
                <a:solidFill>
                  <a:srgbClr val="443728"/>
                </a:solidFill>
                <a:latin typeface="Times New Roman" panose="02020603050405020304" charset="0"/>
                <a:ea typeface="Open Sans" pitchFamily="34" charset="-122"/>
                <a:cs typeface="Times New Roman" panose="02020603050405020304" charset="0"/>
              </a:rPr>
              <a:t>)</a:t>
            </a:r>
            <a:r>
              <a:rPr lang="vi-VN" sz="2400" b="1" dirty="0">
                <a:solidFill>
                  <a:srgbClr val="443728"/>
                </a:solidFill>
                <a:latin typeface="Times New Roman" panose="02020603050405020304" charset="0"/>
                <a:ea typeface="Open Sans" pitchFamily="34" charset="-122"/>
                <a:cs typeface="Times New Roman" panose="02020603050405020304" charset="0"/>
              </a:rPr>
              <a:t> và</a:t>
            </a:r>
            <a:r>
              <a:rPr lang="en-US" sz="2400" dirty="0">
                <a:solidFill>
                  <a:srgbClr val="443728"/>
                </a:solidFill>
                <a:latin typeface="Times New Roman" panose="02020603050405020304" charset="0"/>
                <a:ea typeface="Open Sans" pitchFamily="34" charset="-122"/>
                <a:cs typeface="Times New Roman" panose="02020603050405020304" charset="0"/>
              </a:rPr>
              <a:t> </a:t>
            </a:r>
            <a:r>
              <a:rPr lang="en-US" sz="2400" b="1" dirty="0">
                <a:solidFill>
                  <a:srgbClr val="443728"/>
                </a:solidFill>
                <a:latin typeface="Times New Roman" panose="02020603050405020304" charset="0"/>
                <a:ea typeface="Open Sans" pitchFamily="34" charset="-122"/>
                <a:cs typeface="Times New Roman" panose="02020603050405020304" charset="0"/>
              </a:rPr>
              <a:t>Admin (quản trị)</a:t>
            </a:r>
            <a:r>
              <a:rPr lang="en-US" sz="2400" dirty="0">
                <a:solidFill>
                  <a:srgbClr val="443728"/>
                </a:solidFill>
                <a:latin typeface="Times New Roman" panose="02020603050405020304" charset="0"/>
                <a:ea typeface="Open Sans" pitchFamily="34" charset="-122"/>
                <a:cs typeface="Times New Roman" panose="02020603050405020304" charset="0"/>
              </a:rPr>
              <a:t>.</a:t>
            </a:r>
            <a:endParaRPr lang="en-US" sz="2400" dirty="0">
              <a:latin typeface="Times New Roman" panose="02020603050405020304" charset="0"/>
              <a:cs typeface="Times New Roman" panose="02020603050405020304" charset="0"/>
            </a:endParaRPr>
          </a:p>
        </p:txBody>
      </p:sp>
      <p:sp>
        <p:nvSpPr>
          <p:cNvPr id="11" name="Text 9"/>
          <p:cNvSpPr/>
          <p:nvPr/>
        </p:nvSpPr>
        <p:spPr>
          <a:xfrm>
            <a:off x="396796" y="3672959"/>
            <a:ext cx="2341483" cy="212646"/>
          </a:xfrm>
          <a:prstGeom prst="rect">
            <a:avLst/>
          </a:prstGeom>
          <a:noFill/>
        </p:spPr>
        <p:txBody>
          <a:bodyPr wrap="none" lIns="0" tIns="0" rIns="0" bIns="0" rtlCol="0" anchor="t"/>
          <a:lstStyle/>
          <a:p>
            <a:pPr marL="0" indent="0" algn="l">
              <a:lnSpc>
                <a:spcPts val="16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3.3 Đánh giá hiện trạng thủ công</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3" name="Shape 11"/>
          <p:cNvSpPr/>
          <p:nvPr/>
        </p:nvSpPr>
        <p:spPr>
          <a:xfrm>
            <a:off x="279321" y="4038520"/>
            <a:ext cx="3472064" cy="1079229"/>
          </a:xfrm>
          <a:prstGeom prst="roundRect">
            <a:avLst>
              <a:gd name="adj" fmla="val 5095"/>
            </a:avLst>
          </a:prstGeom>
          <a:solidFill>
            <a:srgbClr val="EBE2E0"/>
          </a:solidFill>
          <a:ln w="7620">
            <a:solidFill>
              <a:srgbClr val="D1C8C6"/>
            </a:solidFill>
            <a:prstDash val="solid"/>
          </a:ln>
        </p:spPr>
        <p:txBody>
          <a:bodyPr/>
          <a:lstStyle/>
          <a:p>
            <a:endParaRPr lang="en-US"/>
          </a:p>
        </p:txBody>
      </p:sp>
      <p:sp>
        <p:nvSpPr>
          <p:cNvPr id="14" name="Text 12"/>
          <p:cNvSpPr/>
          <p:nvPr/>
        </p:nvSpPr>
        <p:spPr>
          <a:xfrm>
            <a:off x="971509" y="4187193"/>
            <a:ext cx="551815" cy="164465"/>
          </a:xfrm>
          <a:prstGeom prst="rect">
            <a:avLst/>
          </a:prstGeom>
          <a:noFill/>
        </p:spPr>
        <p:txBody>
          <a:bodyPr wrap="none" lIns="0" tIns="0" rIns="0" bIns="0" rtlCol="0" anchor="t"/>
          <a:lstStyle/>
          <a:p>
            <a:pPr marL="0" indent="0" algn="r">
              <a:lnSpc>
                <a:spcPts val="13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Ưu điểm</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5" name="Text 13"/>
          <p:cNvSpPr/>
          <p:nvPr/>
        </p:nvSpPr>
        <p:spPr>
          <a:xfrm>
            <a:off x="397113" y="4797349"/>
            <a:ext cx="3155633"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Chi phí thấp</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6" name="Text 14"/>
          <p:cNvSpPr/>
          <p:nvPr/>
        </p:nvSpPr>
        <p:spPr>
          <a:xfrm>
            <a:off x="397113" y="4483778"/>
            <a:ext cx="3155633"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Triển khai nhanh</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17" name="Shape 15"/>
          <p:cNvSpPr/>
          <p:nvPr/>
        </p:nvSpPr>
        <p:spPr>
          <a:xfrm>
            <a:off x="278765" y="5433783"/>
            <a:ext cx="3472620" cy="1816656"/>
          </a:xfrm>
          <a:prstGeom prst="rect">
            <a:avLst/>
          </a:prstGeom>
          <a:solidFill>
            <a:srgbClr val="EBE2E0"/>
          </a:solidFill>
          <a:ln w="7620">
            <a:solidFill>
              <a:srgbClr val="D1C8C6"/>
            </a:solidFill>
            <a:prstDash val="solid"/>
          </a:ln>
        </p:spPr>
        <p:txBody>
          <a:bodyPr/>
          <a:lstStyle/>
          <a:p>
            <a:endParaRPr lang="en-US"/>
          </a:p>
        </p:txBody>
      </p:sp>
      <p:sp>
        <p:nvSpPr>
          <p:cNvPr id="18" name="Text 16"/>
          <p:cNvSpPr/>
          <p:nvPr/>
        </p:nvSpPr>
        <p:spPr>
          <a:xfrm>
            <a:off x="396796" y="5589358"/>
            <a:ext cx="1417558" cy="177165"/>
          </a:xfrm>
          <a:prstGeom prst="rect">
            <a:avLst/>
          </a:prstGeom>
          <a:noFill/>
        </p:spPr>
        <p:txBody>
          <a:bodyPr wrap="none" lIns="0" tIns="0" rIns="0" bIns="0" rtlCol="0" anchor="t"/>
          <a:lstStyle/>
          <a:p>
            <a:pPr marL="0" indent="0" algn="l">
              <a:lnSpc>
                <a:spcPts val="1350"/>
              </a:lnSpc>
              <a:buNone/>
            </a:pPr>
            <a:r>
              <a:rPr lang="en-US" sz="2400" b="1" dirty="0">
                <a:solidFill>
                  <a:srgbClr val="443728"/>
                </a:solidFill>
                <a:latin typeface="Times New Roman" panose="02020603050405020304" charset="0"/>
                <a:ea typeface="Crimson Pro Bold" pitchFamily="34" charset="-122"/>
                <a:cs typeface="Times New Roman" panose="02020603050405020304" charset="0"/>
              </a:rPr>
              <a:t>Nhược điểm</a:t>
            </a:r>
            <a:endParaRPr lang="en-US" sz="2400" b="1" dirty="0">
              <a:solidFill>
                <a:srgbClr val="443728"/>
              </a:solidFill>
              <a:latin typeface="Times New Roman" panose="02020603050405020304" charset="0"/>
              <a:ea typeface="Crimson Pro Bold" pitchFamily="34" charset="-122"/>
              <a:cs typeface="Times New Roman" panose="02020603050405020304" charset="0"/>
            </a:endParaRPr>
          </a:p>
        </p:txBody>
      </p:sp>
      <p:sp>
        <p:nvSpPr>
          <p:cNvPr id="19" name="Text 17"/>
          <p:cNvSpPr/>
          <p:nvPr/>
        </p:nvSpPr>
        <p:spPr>
          <a:xfrm>
            <a:off x="396796" y="6032500"/>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Tốn thời gian</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0" name="Text 18"/>
          <p:cNvSpPr/>
          <p:nvPr/>
        </p:nvSpPr>
        <p:spPr>
          <a:xfrm>
            <a:off x="396796" y="6355199"/>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Thiếu chính xác</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1" name="Text 19"/>
          <p:cNvSpPr/>
          <p:nvPr/>
        </p:nvSpPr>
        <p:spPr>
          <a:xfrm>
            <a:off x="396796" y="6677263"/>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Bảo mật kém</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sp>
        <p:nvSpPr>
          <p:cNvPr id="22" name="Text 20"/>
          <p:cNvSpPr/>
          <p:nvPr/>
        </p:nvSpPr>
        <p:spPr>
          <a:xfrm>
            <a:off x="396796" y="7005042"/>
            <a:ext cx="3155752" cy="181451"/>
          </a:xfrm>
          <a:prstGeom prst="rect">
            <a:avLst/>
          </a:prstGeom>
          <a:noFill/>
        </p:spPr>
        <p:txBody>
          <a:bodyPr wrap="none" lIns="0" tIns="0" rIns="0" bIns="0" rtlCol="0" anchor="t"/>
          <a:lstStyle/>
          <a:p>
            <a:pPr marL="342900" indent="-342900" algn="l">
              <a:lnSpc>
                <a:spcPts val="1400"/>
              </a:lnSpc>
              <a:buSzPct val="100000"/>
              <a:buChar char="•"/>
            </a:pPr>
            <a:r>
              <a:rPr lang="en-US" sz="2400" dirty="0">
                <a:solidFill>
                  <a:srgbClr val="443728"/>
                </a:solidFill>
                <a:latin typeface="Times New Roman" panose="02020603050405020304" charset="0"/>
                <a:ea typeface="Open Sans" pitchFamily="34" charset="-122"/>
                <a:cs typeface="Times New Roman" panose="02020603050405020304" charset="0"/>
              </a:rPr>
              <a:t>Khó đồng bộ dữ liệu</a:t>
            </a:r>
            <a:endParaRPr lang="en-US" sz="2400" dirty="0">
              <a:solidFill>
                <a:srgbClr val="443728"/>
              </a:solidFill>
              <a:latin typeface="Times New Roman" panose="02020603050405020304" charset="0"/>
              <a:ea typeface="Open Sans" pitchFamily="34" charset="-122"/>
              <a:cs typeface="Times New Roman" panose="02020603050405020304" charset="0"/>
            </a:endParaRPr>
          </a:p>
        </p:txBody>
      </p:sp>
      <p:pic>
        <p:nvPicPr>
          <p:cNvPr id="23" name="Image 0" descr="preencoded.png"/>
          <p:cNvPicPr>
            <a:picLocks noChangeAspect="1"/>
          </p:cNvPicPr>
          <p:nvPr/>
        </p:nvPicPr>
        <p:blipFill>
          <a:blip r:embed="rId2"/>
          <a:stretch>
            <a:fillRect/>
          </a:stretch>
        </p:blipFill>
        <p:spPr>
          <a:xfrm>
            <a:off x="9566087" y="-15568"/>
            <a:ext cx="5662190" cy="82498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62130" y="36195"/>
            <a:ext cx="14530269" cy="82499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52645" y="12065"/>
            <a:ext cx="13789820" cy="8788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p:cNvSpPr>
            <a:spLocks noGrp="1" noRot="1" noChangeAspect="1" noMove="1" noResize="1" noEditPoints="1" noAdjustHandles="1" noChangeArrowheads="1" noChangeShapeType="1" noTextEdit="1"/>
          </p:cNvSpPr>
          <p:nvPr/>
        </p:nvSpPr>
        <p:spPr>
          <a:xfrm rot="16200000">
            <a:off x="960120" y="1789612"/>
            <a:ext cx="4000499" cy="4198924"/>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1234440" y="2360719"/>
            <a:ext cx="3154680" cy="3056708"/>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altLang="en-US" sz="4300" kern="1200" dirty="0" err="1">
                <a:solidFill>
                  <a:srgbClr val="FFFFFF"/>
                </a:solidFill>
                <a:latin typeface="+mj-lt"/>
                <a:ea typeface="+mj-ea"/>
                <a:cs typeface="+mj-cs"/>
              </a:rPr>
              <a:t>Biểu</a:t>
            </a:r>
            <a:r>
              <a:rPr lang="en-US" altLang="en-US" sz="4300" kern="1200" dirty="0">
                <a:solidFill>
                  <a:srgbClr val="FFFFFF"/>
                </a:solidFill>
                <a:latin typeface="+mj-lt"/>
                <a:ea typeface="+mj-ea"/>
                <a:cs typeface="+mj-cs"/>
              </a:rPr>
              <a:t> </a:t>
            </a:r>
            <a:r>
              <a:rPr lang="en-US" altLang="en-US" sz="4300" kern="1200" dirty="0" err="1">
                <a:solidFill>
                  <a:srgbClr val="FFFFFF"/>
                </a:solidFill>
                <a:latin typeface="+mj-lt"/>
                <a:ea typeface="+mj-ea"/>
                <a:cs typeface="+mj-cs"/>
              </a:rPr>
              <a:t>đồ</a:t>
            </a:r>
            <a:r>
              <a:rPr lang="en-US" altLang="en-US" sz="4300" kern="1200" dirty="0">
                <a:solidFill>
                  <a:srgbClr val="FFFFFF"/>
                </a:solidFill>
                <a:latin typeface="+mj-lt"/>
                <a:ea typeface="+mj-ea"/>
                <a:cs typeface="+mj-cs"/>
              </a:rPr>
              <a:t> use case </a:t>
            </a:r>
            <a:r>
              <a:rPr lang="en-US" altLang="en-US" sz="4300" kern="1200" dirty="0" err="1">
                <a:solidFill>
                  <a:srgbClr val="FFFFFF"/>
                </a:solidFill>
                <a:latin typeface="+mj-lt"/>
                <a:ea typeface="+mj-ea"/>
                <a:cs typeface="+mj-cs"/>
              </a:rPr>
              <a:t>tổng</a:t>
            </a:r>
            <a:r>
              <a:rPr lang="en-US" altLang="en-US" sz="4300" kern="1200" dirty="0">
                <a:solidFill>
                  <a:srgbClr val="FFFFFF"/>
                </a:solidFill>
                <a:latin typeface="+mj-lt"/>
                <a:ea typeface="+mj-ea"/>
                <a:cs typeface="+mj-cs"/>
              </a:rPr>
              <a:t> </a:t>
            </a:r>
            <a:r>
              <a:rPr lang="en-US" altLang="en-US" sz="4300" kern="1200" dirty="0" err="1">
                <a:solidFill>
                  <a:srgbClr val="FFFFFF"/>
                </a:solidFill>
                <a:latin typeface="+mj-lt"/>
                <a:ea typeface="+mj-ea"/>
                <a:cs typeface="+mj-cs"/>
              </a:rPr>
              <a:t>quát</a:t>
            </a:r>
            <a:r>
              <a:rPr lang="en-US" altLang="en-US" sz="4300" kern="1200" dirty="0">
                <a:solidFill>
                  <a:srgbClr val="FFFFFF"/>
                </a:solidFill>
                <a:latin typeface="+mj-lt"/>
                <a:ea typeface="+mj-ea"/>
                <a:cs typeface="+mj-cs"/>
              </a:rPr>
              <a:t>.</a:t>
            </a:r>
            <a:endParaRPr lang="en-US" altLang="en-US" sz="4300" kern="1200" dirty="0">
              <a:solidFill>
                <a:srgbClr val="FFFFFF"/>
              </a:solidFill>
              <a:latin typeface="+mj-lt"/>
              <a:ea typeface="+mj-ea"/>
              <a:cs typeface="+mj-cs"/>
            </a:endParaRPr>
          </a:p>
        </p:txBody>
      </p:sp>
      <p:pic>
        <p:nvPicPr>
          <p:cNvPr id="4" name="Picture 3"/>
          <p:cNvPicPr>
            <a:picLocks noChangeAspect="1"/>
          </p:cNvPicPr>
          <p:nvPr/>
        </p:nvPicPr>
        <p:blipFill>
          <a:blip r:embed="rId1"/>
          <a:stretch>
            <a:fillRect/>
          </a:stretch>
        </p:blipFill>
        <p:spPr>
          <a:xfrm>
            <a:off x="5116751" y="691376"/>
            <a:ext cx="9285306" cy="72889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88351" y="330200"/>
            <a:ext cx="4876800" cy="398780"/>
          </a:xfrm>
          <a:prstGeom prst="rect">
            <a:avLst/>
          </a:prstGeom>
          <a:noFill/>
        </p:spPr>
        <p:txBody>
          <a:bodyPr wrap="square" rtlCol="0">
            <a:spAutoFit/>
          </a:bodyPr>
          <a:lstStyle/>
          <a:p>
            <a:r>
              <a:rPr lang="en-US" altLang="en-US" sz="2000" dirty="0" err="1">
                <a:latin typeface="Times New Roman" panose="02020603050405020304" charset="0"/>
                <a:cs typeface="Times New Roman" panose="02020603050405020304" charset="0"/>
              </a:rPr>
              <a:t>Biểu</a:t>
            </a:r>
            <a:r>
              <a:rPr lang="en-US" altLang="en-US" sz="2000" dirty="0">
                <a:latin typeface="Times New Roman" panose="02020603050405020304" charset="0"/>
                <a:cs typeface="Times New Roman" panose="02020603050405020304" charset="0"/>
              </a:rPr>
              <a:t> </a:t>
            </a:r>
            <a:r>
              <a:rPr lang="en-US" altLang="en-US" sz="2000" dirty="0">
                <a:latin typeface="Times New Roman" panose="02020603050405020304" charset="0"/>
                <a:cs typeface="Times New Roman" panose="02020603050405020304" charset="0"/>
              </a:rPr>
              <a:t>đ</a:t>
            </a:r>
            <a:r>
              <a:rPr lang="en-US" altLang="en-US" sz="2000" dirty="0">
                <a:latin typeface="Times New Roman" panose="02020603050405020304" charset="0"/>
                <a:cs typeface="Times New Roman" panose="02020603050405020304" charset="0"/>
              </a:rPr>
              <a:t>ồ use case </a:t>
            </a:r>
            <a:r>
              <a:rPr lang="en-US" altLang="en-US" sz="2000" dirty="0" err="1">
                <a:latin typeface="Times New Roman" panose="02020603050405020304" charset="0"/>
                <a:cs typeface="Times New Roman" panose="02020603050405020304" charset="0"/>
              </a:rPr>
              <a:t>phân</a:t>
            </a:r>
            <a:r>
              <a:rPr lang="en-US" altLang="en-US" sz="2000" dirty="0">
                <a:latin typeface="Times New Roman" panose="02020603050405020304" charset="0"/>
                <a:cs typeface="Times New Roman" panose="02020603050405020304" charset="0"/>
              </a:rPr>
              <a:t> </a:t>
            </a:r>
            <a:r>
              <a:rPr lang="en-US" altLang="en-US" sz="2000" dirty="0" err="1">
                <a:latin typeface="Times New Roman" panose="02020603050405020304" charset="0"/>
                <a:cs typeface="Times New Roman" panose="02020603050405020304" charset="0"/>
              </a:rPr>
              <a:t>rã</a:t>
            </a:r>
            <a:r>
              <a:rPr lang="en-US" altLang="en-US" sz="2000" dirty="0">
                <a:latin typeface="Times New Roman" panose="02020603050405020304" charset="0"/>
                <a:cs typeface="Times New Roman" panose="02020603050405020304" charset="0"/>
              </a:rPr>
              <a:t> admin.	</a:t>
            </a:r>
            <a:endParaRPr lang="en-US" altLang="en-US" sz="20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1472875" y="951600"/>
            <a:ext cx="11474604" cy="69478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4199</Words>
  <Application>WPS Presentation</Application>
  <PresentationFormat>Custom</PresentationFormat>
  <Paragraphs>224</Paragraphs>
  <Slides>39</Slides>
  <Notes>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14</vt:i4>
      </vt:variant>
      <vt:variant>
        <vt:lpstr>幻灯片标题</vt:lpstr>
      </vt:variant>
      <vt:variant>
        <vt:i4>39</vt:i4>
      </vt:variant>
    </vt:vector>
  </HeadingPairs>
  <TitlesOfParts>
    <vt:vector size="69" baseType="lpstr">
      <vt:lpstr>Arial</vt:lpstr>
      <vt:lpstr>SimSun</vt:lpstr>
      <vt:lpstr>Wingdings</vt:lpstr>
      <vt:lpstr>Times New Roman</vt:lpstr>
      <vt:lpstr>Crimson Pro Bold</vt:lpstr>
      <vt:lpstr>Open Sans</vt:lpstr>
      <vt:lpstr>Microsoft YaHei</vt:lpstr>
      <vt:lpstr>Arial Unicode MS</vt:lpstr>
      <vt:lpstr>Aptos Display</vt:lpstr>
      <vt:lpstr>Segoe UI Variable Display</vt:lpstr>
      <vt:lpstr>Aptos</vt:lpstr>
      <vt:lpstr>Segoe UI</vt:lpstr>
      <vt:lpstr>Calibri</vt:lpstr>
      <vt:lpstr>Times New Roman</vt:lpstr>
      <vt:lpstr>等线</vt:lpstr>
      <vt:lpstr>Office Theme</vt:lpstr>
      <vt:lpstr>StaticDib</vt:lpstr>
      <vt:lpstr>StaticDib</vt:lpstr>
      <vt:lpstr>StaticDib</vt:lpstr>
      <vt:lpstr>StaticDib</vt:lpstr>
      <vt:lpstr>StaticDib</vt:lpstr>
      <vt:lpstr>StaticDib</vt:lpstr>
      <vt:lpstr>StaticDib</vt:lpstr>
      <vt:lpstr>StaticDib</vt:lpstr>
      <vt:lpstr>StaticDib</vt:lpstr>
      <vt:lpstr>StaticDib</vt:lpstr>
      <vt:lpstr>StaticDib</vt:lpstr>
      <vt:lpstr>StaticDib</vt:lpstr>
      <vt:lpstr>StaticDib</vt:lpstr>
      <vt:lpstr>StaticDib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FPT</dc:creator>
  <cp:lastModifiedBy>Huệ Nguyễn Thị Kim</cp:lastModifiedBy>
  <cp:revision>12</cp:revision>
  <dcterms:created xsi:type="dcterms:W3CDTF">2025-10-15T12:44:00Z</dcterms:created>
  <dcterms:modified xsi:type="dcterms:W3CDTF">2025-11-27T16:19:25Z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5C6CC25BDF754E9FA5CE3207248C42E8_13</vt:lpwstr>
  </property>
  <property fmtid="{D5CDD505-2E9C-101B-9397-08002B2CF9AE}" pid="3" name="KSOProductBuildVer">
    <vt:lpwstr>1033-12.2.0.23155</vt:lpwstr>
  </property>
</Properties>
</file>